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740" r:id="rId3"/>
    <p:sldMasterId id="2147483752" r:id="rId4"/>
    <p:sldMasterId id="2147483764" r:id="rId5"/>
    <p:sldMasterId id="2147483776" r:id="rId6"/>
  </p:sldMasterIdLst>
  <p:notesMasterIdLst>
    <p:notesMasterId r:id="rId82"/>
  </p:notesMasterIdLst>
  <p:handoutMasterIdLst>
    <p:handoutMasterId r:id="rId83"/>
  </p:handoutMasterIdLst>
  <p:sldIdLst>
    <p:sldId id="259" r:id="rId7"/>
    <p:sldId id="276" r:id="rId8"/>
    <p:sldId id="262" r:id="rId9"/>
    <p:sldId id="278" r:id="rId10"/>
    <p:sldId id="279" r:id="rId11"/>
    <p:sldId id="280" r:id="rId12"/>
    <p:sldId id="264" r:id="rId13"/>
    <p:sldId id="343" r:id="rId14"/>
    <p:sldId id="271" r:id="rId15"/>
    <p:sldId id="270" r:id="rId16"/>
    <p:sldId id="272" r:id="rId17"/>
    <p:sldId id="269" r:id="rId18"/>
    <p:sldId id="274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275" r:id="rId80"/>
    <p:sldId id="342" r:id="rId81"/>
  </p:sldIdLst>
  <p:sldSz cx="9144000" cy="5143500" type="screen16x9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preferSingleView="1">
    <p:restoredLeft sz="17436" autoAdjust="0"/>
    <p:restoredTop sz="80684" autoAdjust="0"/>
  </p:normalViewPr>
  <p:slideViewPr>
    <p:cSldViewPr>
      <p:cViewPr varScale="1">
        <p:scale>
          <a:sx n="85" d="100"/>
          <a:sy n="85" d="100"/>
        </p:scale>
        <p:origin x="-124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6" d="100"/>
        <a:sy n="146" d="100"/>
      </p:scale>
      <p:origin x="0" y="2478"/>
    </p:cViewPr>
  </p:sorterViewPr>
  <p:notesViewPr>
    <p:cSldViewPr>
      <p:cViewPr varScale="1">
        <p:scale>
          <a:sx n="46" d="100"/>
          <a:sy n="46" d="100"/>
        </p:scale>
        <p:origin x="-266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496B009-8689-46C0-B0C5-05F8C7611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26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14361A7-5239-43E3-99A5-1AD0395DD1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96518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6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946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C47E4A-4D8F-4932-BD9E-47995835E5B8}" type="slidenum">
              <a:rPr lang="en-GB" sz="1200" smtClean="0">
                <a:solidFill>
                  <a:srgbClr val="000000"/>
                </a:solidFill>
              </a:rPr>
              <a:pPr eaLnBrk="1" hangingPunct="1"/>
              <a:t>1</a:t>
            </a:fld>
            <a:endParaRPr lang="en-GB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750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34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14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914401" y="4343406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Currently,  OpenDataCommunities comprises around 170 DCLG datasets.   We have a mixture of statistics on housing, planning and Local Government finance; detailed data on services provided by individual councils;  and information on registered providers of social housing.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worked closely with partners and users (including Mark) to ensure we’re providing what users want, in the most accessible and useable forms.  This has resulted in tools for the non-technical user to quickly access, link together and extract data about particular places – e.g. to retrieve everything we know about Eastleigh.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Alongside these tools, we’ve developed various low cost applications which illustrate the art of the possible around visualising data in new/interesting ways, and linking it to third party sources.  The point here is to stimulate interest from others to develop new/innovative tools.   This is happening – e.g. through our work with innovators delivering new mobile applications for the housing rental market.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and most importantly, we’re working with the local sector to ensure that OpenDataCommunities can provide data on demand, for use  within local sites alongside non-DCLG sources.   Currently, we are providing data feeds to LGA’s LG-Inform service, to support local performance benchmarking.  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are working with Hampshire Hub to blend DCLG and local data about and for this locality.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GB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hdr" idx="3"/>
          </p:nvPr>
        </p:nvSpPr>
        <p:spPr>
          <a:xfrm>
            <a:off x="1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ftr" idx="11"/>
          </p:nvPr>
        </p:nvSpPr>
        <p:spPr>
          <a:xfrm>
            <a:off x="1" y="86868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3886200" y="868681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36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5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84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00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26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30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996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8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90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34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88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057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0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518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67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635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8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54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479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47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991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879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542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43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150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72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071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46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31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942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199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062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7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525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923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51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73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89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6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413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05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1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505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592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013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2121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350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72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6178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979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8172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427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8264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005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234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652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061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1571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8026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76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>
                <a:latin typeface="Calibri" pitchFamily="34" charset="0"/>
              </a:rPr>
              <a:t>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>
                <a:latin typeface="Calibri" pitchFamily="34" charset="0"/>
              </a:rPr>
              <a:t>How to unlock DCLG’s data and statistics on housing markets, so it is available to users in a more accessible and inter-linked form?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 smtClean="0">
                <a:latin typeface="Calibri" pitchFamily="34" charset="0"/>
              </a:rPr>
              <a:t>How to build new relationships with 3</a:t>
            </a:r>
            <a:r>
              <a:rPr lang="en-GB" sz="1200" baseline="30000" dirty="0" smtClean="0">
                <a:latin typeface="Calibri" pitchFamily="34" charset="0"/>
              </a:rPr>
              <a:t>rd</a:t>
            </a:r>
            <a:r>
              <a:rPr lang="en-GB" sz="1200" dirty="0" smtClean="0">
                <a:latin typeface="Calibri" pitchFamily="34" charset="0"/>
              </a:rPr>
              <a:t> party data providers (like Zoopla), to acquire and link their sources to our existing evidence-base?</a:t>
            </a:r>
          </a:p>
          <a:p>
            <a:pPr marL="342900" indent="-342900">
              <a:buAutoNum type="arabicPeriod"/>
            </a:pPr>
            <a:r>
              <a:rPr lang="en-GB" sz="1200" dirty="0" smtClean="0">
                <a:latin typeface="Calibri" pitchFamily="34" charset="0"/>
              </a:rPr>
              <a:t>How to ensure that our statistical products are incorporated and used in tools like GM-ODIN?</a:t>
            </a:r>
          </a:p>
          <a:p>
            <a:pPr marL="342900" indent="-342900">
              <a:buAutoNum type="arabicPeriod"/>
            </a:pPr>
            <a:r>
              <a:rPr lang="en-GB" sz="1200" dirty="0" smtClean="0">
                <a:latin typeface="Calibri" pitchFamily="34" charset="0"/>
              </a:rPr>
              <a:t>What is the stats community’s role in supporting and encouraging development of similar tools for other localities, and different problems/issues?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4229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77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229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563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761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334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40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361A7-5239-43E3-99A5-1AD0395DD13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49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alibri" pitchFamily="34" charset="0"/>
              </a:rPr>
              <a:t>overall and the outcomes of specific interventions being  used to support local commissioning decisions locally.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BCF28-6B65-4194-8B9E-1C57109C2EB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89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8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09B02652-5D06-4594-92E3-6BEB14E0804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75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98313CA-9FA6-4D5E-BE00-8A50D4EEFF0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03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1956"/>
            <a:ext cx="2057400" cy="41826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956"/>
            <a:ext cx="6019800" cy="41826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1B42E1B-C0BF-4C77-BBC5-C4DB37EF78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01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102" name="Picture 6" descr="backgroun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114550"/>
            <a:ext cx="7467600" cy="2000250"/>
          </a:xfrm>
        </p:spPr>
        <p:txBody>
          <a:bodyPr anchor="ctr"/>
          <a:lstStyle>
            <a:lvl1pPr algn="l">
              <a:defRPr sz="4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343400"/>
            <a:ext cx="6781800" cy="400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4106" name="Picture 10" descr="DCLG_CMYK_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95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49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92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018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2" y="1485900"/>
            <a:ext cx="3671888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6789" y="1485900"/>
            <a:ext cx="3673475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83049A-80BE-412D-BA96-152DEE4785B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567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332DE2C-B737-4E10-8377-F0ECBFB9FE3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9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8ACFEF-423F-4C8F-AF29-17694DAA5C1D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34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9DABBB-4777-429E-B865-066EA9225CD6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3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717BE4F-1CE6-42CB-8D47-F885EE49EC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00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50EEDF-BC2B-42A0-B381-86F8454D75B9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86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21E481-AFD3-4F0F-8984-FF3C36699451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2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7013" y="436971"/>
            <a:ext cx="1873250" cy="41350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5" y="436971"/>
            <a:ext cx="5472113" cy="4135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C1A999-7AB8-49D7-823B-5B3B0B94DA4E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64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102" name="Picture 6" descr="backgroun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114550"/>
            <a:ext cx="7467600" cy="2000250"/>
          </a:xfrm>
        </p:spPr>
        <p:txBody>
          <a:bodyPr anchor="ctr"/>
          <a:lstStyle>
            <a:lvl1pPr algn="l">
              <a:defRPr sz="4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343400"/>
            <a:ext cx="6781800" cy="400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4106" name="Picture 10" descr="DCLG_CMYK_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91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5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512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238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2" y="1485900"/>
            <a:ext cx="3671888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6789" y="1485900"/>
            <a:ext cx="3673475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83049A-80BE-412D-BA96-152DEE4785B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73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332DE2C-B737-4E10-8377-F0ECBFB9FE3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51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8ACFEF-423F-4C8F-AF29-17694DAA5C1D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14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8CCBE0-E371-40D1-BE97-4D5BE6A64DCA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0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0751823-3530-4B54-A957-A7CA7ABD60C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21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731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50EEDF-BC2B-42A0-B381-86F8454D75B9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06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21E481-AFD3-4F0F-8984-FF3C36699451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33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7013" y="436966"/>
            <a:ext cx="1873250" cy="41350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5" y="436966"/>
            <a:ext cx="5472113" cy="4135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C1A999-7AB8-49D7-823B-5B3B0B94DA4E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68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102" name="Picture 6" descr="backgroun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114550"/>
            <a:ext cx="7467600" cy="2000250"/>
          </a:xfrm>
        </p:spPr>
        <p:txBody>
          <a:bodyPr anchor="ctr"/>
          <a:lstStyle>
            <a:lvl1pPr algn="l">
              <a:defRPr sz="4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343400"/>
            <a:ext cx="6781800" cy="400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4106" name="Picture 10" descr="DCLG_CMYK_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86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19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BAA52C-54FC-4925-ADA3-AF34D500EE24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913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8A6C41-CC18-4BF2-B54B-58FA34F04749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239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1" y="1485900"/>
            <a:ext cx="3671888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6789" y="1485900"/>
            <a:ext cx="3673475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83049A-80BE-412D-BA96-152DEE4785B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4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332DE2C-B737-4E10-8377-F0ECBFB9FE32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93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8ACFEF-423F-4C8F-AF29-17694DAA5C1D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2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2135"/>
            <a:ext cx="4038600" cy="28324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2135"/>
            <a:ext cx="4038600" cy="28324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FA02A94-97E4-4CC3-BC01-07350E7C7D8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49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8CCBE0-E371-40D1-BE97-4D5BE6A64DCA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031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9DABBB-4777-429E-B865-066EA9225CD6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26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50EEDF-BC2B-42A0-B381-86F8454D75B9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56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21E481-AFD3-4F0F-8984-FF3C36699451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3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7013" y="436962"/>
            <a:ext cx="1873250" cy="41350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2" y="436962"/>
            <a:ext cx="5472113" cy="4135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C1A999-7AB8-49D7-823B-5B3B0B94DA4E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5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812727" y="863947"/>
            <a:ext cx="5518547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812727" y="2652117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700"/>
            </a:lvl1pPr>
            <a:lvl2pPr marL="0" indent="85725" algn="ctr">
              <a:spcBef>
                <a:spcPts val="0"/>
              </a:spcBef>
              <a:buSzTx/>
              <a:buNone/>
              <a:defRPr sz="1700"/>
            </a:lvl2pPr>
            <a:lvl3pPr marL="0" indent="171450" algn="ctr">
              <a:spcBef>
                <a:spcPts val="0"/>
              </a:spcBef>
              <a:buSzTx/>
              <a:buNone/>
              <a:defRPr sz="1700"/>
            </a:lvl3pPr>
            <a:lvl4pPr marL="0" indent="257175" algn="ctr">
              <a:spcBef>
                <a:spcPts val="0"/>
              </a:spcBef>
              <a:buSzTx/>
              <a:buNone/>
              <a:defRPr sz="1700"/>
            </a:lvl4pPr>
            <a:lvl5pPr marL="0" indent="342900" algn="ctr">
              <a:spcBef>
                <a:spcPts val="0"/>
              </a:spcBef>
              <a:buSzTx/>
              <a:buNone/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810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1990204" y="334863"/>
            <a:ext cx="5156895" cy="3120926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812727" y="3542854"/>
            <a:ext cx="5518547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812727" y="4319736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700"/>
            </a:lvl1pPr>
            <a:lvl2pPr marL="0" indent="85725" algn="ctr">
              <a:spcBef>
                <a:spcPts val="0"/>
              </a:spcBef>
              <a:buSzTx/>
              <a:buNone/>
              <a:defRPr sz="1700"/>
            </a:lvl2pPr>
            <a:lvl3pPr marL="0" indent="171450" algn="ctr">
              <a:spcBef>
                <a:spcPts val="0"/>
              </a:spcBef>
              <a:buSzTx/>
              <a:buNone/>
              <a:defRPr sz="1700"/>
            </a:lvl3pPr>
            <a:lvl4pPr marL="0" indent="257175" algn="ctr">
              <a:spcBef>
                <a:spcPts val="0"/>
              </a:spcBef>
              <a:buSzTx/>
              <a:buNone/>
              <a:defRPr sz="1700"/>
            </a:lvl4pPr>
            <a:lvl5pPr marL="0" indent="342900" algn="ctr">
              <a:spcBef>
                <a:spcPts val="0"/>
              </a:spcBef>
              <a:buSzTx/>
              <a:buNone/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71070" y="4875609"/>
            <a:ext cx="195165" cy="192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68919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812727" y="1701106"/>
            <a:ext cx="5518547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32635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4685853" y="334863"/>
            <a:ext cx="2812852" cy="4339829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45295" y="334863"/>
            <a:ext cx="2812852" cy="210294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45295" y="2511475"/>
            <a:ext cx="2812852" cy="21632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700"/>
            </a:lvl1pPr>
            <a:lvl2pPr marL="0" indent="85725" algn="ctr">
              <a:spcBef>
                <a:spcPts val="0"/>
              </a:spcBef>
              <a:buSzTx/>
              <a:buNone/>
              <a:defRPr sz="1700"/>
            </a:lvl2pPr>
            <a:lvl3pPr marL="0" indent="171450" algn="ctr">
              <a:spcBef>
                <a:spcPts val="0"/>
              </a:spcBef>
              <a:buSzTx/>
              <a:buNone/>
              <a:defRPr sz="1700"/>
            </a:lvl3pPr>
            <a:lvl4pPr marL="0" indent="257175" algn="ctr">
              <a:spcBef>
                <a:spcPts val="0"/>
              </a:spcBef>
              <a:buSzTx/>
              <a:buNone/>
              <a:defRPr sz="1700"/>
            </a:lvl4pPr>
            <a:lvl5pPr marL="0" indent="342900" algn="ctr">
              <a:spcBef>
                <a:spcPts val="0"/>
              </a:spcBef>
              <a:buSzTx/>
              <a:buNone/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00860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66439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200E315-9C73-4E3C-943F-72C2986FC8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868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4638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4685853" y="1372939"/>
            <a:ext cx="2812852" cy="3315147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645295" y="1372939"/>
            <a:ext cx="2812852" cy="3315147"/>
          </a:xfrm>
          <a:prstGeom prst="rect">
            <a:avLst/>
          </a:prstGeom>
        </p:spPr>
        <p:txBody>
          <a:bodyPr/>
          <a:lstStyle>
            <a:lvl1pPr marL="174512" indent="-174512">
              <a:spcBef>
                <a:spcPts val="1688"/>
              </a:spcBef>
              <a:defRPr sz="1400"/>
            </a:lvl1pPr>
            <a:lvl2pPr marL="303099" indent="-174512">
              <a:spcBef>
                <a:spcPts val="1688"/>
              </a:spcBef>
              <a:defRPr sz="1400"/>
            </a:lvl2pPr>
            <a:lvl3pPr marL="431687" indent="-174512">
              <a:spcBef>
                <a:spcPts val="1688"/>
              </a:spcBef>
              <a:defRPr sz="1400"/>
            </a:lvl3pPr>
            <a:lvl4pPr marL="560274" indent="-174512">
              <a:spcBef>
                <a:spcPts val="1688"/>
              </a:spcBef>
              <a:defRPr sz="1400"/>
            </a:lvl4pPr>
            <a:lvl5pPr marL="688862" indent="-174512">
              <a:spcBef>
                <a:spcPts val="1688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86299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45295" y="669727"/>
            <a:ext cx="5853410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09145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1989088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689133" y="468809"/>
            <a:ext cx="2812852" cy="1989088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645295" y="468809"/>
            <a:ext cx="2812852" cy="4205883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529796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812727" y="3355330"/>
            <a:ext cx="5518547" cy="2477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812727" y="2250133"/>
            <a:ext cx="5518547" cy="3619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50922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43000" y="0"/>
            <a:ext cx="6858000" cy="5143500"/>
          </a:xfrm>
          <a:prstGeom prst="rect">
            <a:avLst/>
          </a:prstGeom>
        </p:spPr>
        <p:txBody>
          <a:bodyPr lIns="34290" tIns="17145" rIns="34290" bIns="17145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47833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03461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FBCD93E-18E0-4690-A2FD-E244066CAD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80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03090627-657A-4101-9EDA-1BE00DC39C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52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EB24EAF-058B-40C0-BB0C-24999F35882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11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44C8879-11AD-4D61-8B99-571EB2A24D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93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7791" y="249492"/>
            <a:ext cx="6142707" cy="80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62135"/>
            <a:ext cx="8229600" cy="283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8" name="Picture 10" descr="DCLG_CMYK_AW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141685"/>
            <a:ext cx="1440284" cy="60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67001" y="436971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8" y="1485900"/>
            <a:ext cx="749776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6" name="Picture 10" descr="DCLG_CMYK_AW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95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3635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2pPr>
      <a:lvl3pPr marL="742950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135063" indent="-390525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15128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5pPr>
      <a:lvl6pPr marL="19700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4272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28844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3416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67001" y="436966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5" y="1485900"/>
            <a:ext cx="749776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6" name="Picture 10" descr="DCLG_CMYK_AW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91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3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3635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2pPr>
      <a:lvl3pPr marL="742950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135063" indent="-390525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15128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5pPr>
      <a:lvl6pPr marL="19700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4272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28844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3416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67001" y="436962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2" y="1485900"/>
            <a:ext cx="749776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6" name="Picture 10" descr="DCLG_CMYK_AW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0" y="141686"/>
            <a:ext cx="1335040" cy="6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3635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2pPr>
      <a:lvl3pPr marL="742950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135063" indent="-390525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15128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5pPr>
      <a:lvl6pPr marL="19700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4272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28844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341688" indent="-376238" algn="l" rtl="0" eaLnBrk="1" fontAlgn="base" hangingPunct="1"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295" y="234404"/>
            <a:ext cx="5853410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295" y="1372939"/>
            <a:ext cx="5853410" cy="331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71070" y="4878958"/>
            <a:ext cx="195165" cy="192601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>
            <a:spAutoFit/>
          </a:bodyPr>
          <a:lstStyle>
            <a:lvl1pPr>
              <a:defRPr sz="900"/>
            </a:lvl1pPr>
          </a:lstStyle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solidFill>
                  <a:srgbClr val="000000"/>
                </a:solidFill>
                <a:latin typeface="Helvetica Light"/>
                <a:sym typeface="Helvetica Light"/>
              </a:rPr>
              <a:pPr algn="ctr" defTabSz="308074"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549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transition spd="med"/>
  <p:txStyles>
    <p:title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1510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398198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564885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731573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898260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064948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231635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398323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1565010" marR="0" indent="-231510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opendatacommunities.org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yal.uk/data/her-majesty-the-quee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xmlns.com/foaf/0.1/birthda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yal.uk/data/her-majesty-the-quee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heodi.org/data-spectru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heodi.org/what-is-data-infrastructure" TargetMode="External"/><Relationship Id="rId5" Type="http://schemas.openxmlformats.org/officeDocument/2006/relationships/hyperlink" Target="http://opendefinition.org/" TargetMode="Externa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zoopla.co.uk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ppinggm.org.uk/gmodin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mailto:ric@swirrl.com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www.swirrl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smtClean="0"/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323857" y="2355735"/>
            <a:ext cx="8569325" cy="2583514"/>
          </a:xfrm>
          <a:prstGeom prst="rect">
            <a:avLst/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432054" y="2463738"/>
            <a:ext cx="83380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 dirty="0" smtClean="0">
                <a:solidFill>
                  <a:schemeClr val="bg1"/>
                </a:solidFill>
                <a:latin typeface="+mn-lt"/>
              </a:rPr>
              <a:t>Data driven collaboration in Local Communities</a:t>
            </a:r>
            <a:endParaRPr lang="en-US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366" name="Rectangle 8"/>
          <p:cNvSpPr>
            <a:spLocks noGrp="1" noChangeArrowheads="1"/>
          </p:cNvSpPr>
          <p:nvPr>
            <p:ph type="ctrTitle" idx="4294967295"/>
          </p:nvPr>
        </p:nvSpPr>
        <p:spPr>
          <a:xfrm>
            <a:off x="323856" y="1275606"/>
            <a:ext cx="8496300" cy="1026114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sz="2800" dirty="0" smtClean="0">
                <a:solidFill>
                  <a:schemeClr val="accent4">
                    <a:lumMod val="65000"/>
                    <a:lumOff val="35000"/>
                  </a:schemeClr>
                </a:solidFill>
                <a:latin typeface="Calibri" pitchFamily="34" charset="0"/>
              </a:rPr>
              <a:t>GSS Conference 2016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>
                <a:latin typeface="+mn-lt"/>
              </a:rPr>
              <a:t>Connect.  Collaborate.  Create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2050" y="4191939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Sandra Tudor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Deputy Director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Data, Analytics and Statistics Division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93650" y="4191939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Ric Roberts</a:t>
            </a:r>
          </a:p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Chief Technology Officer</a:t>
            </a:r>
          </a:p>
          <a:p>
            <a:pPr algn="r"/>
            <a:r>
              <a:rPr lang="en-GB" sz="1600" dirty="0" smtClean="0">
                <a:solidFill>
                  <a:schemeClr val="bg1"/>
                </a:solidFill>
              </a:rPr>
              <a:t>Swirrl IT Ltd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602" y="196558"/>
            <a:ext cx="5783263" cy="706040"/>
          </a:xfrm>
        </p:spPr>
        <p:txBody>
          <a:bodyPr/>
          <a:lstStyle/>
          <a:p>
            <a:r>
              <a:rPr lang="en-GB" dirty="0"/>
              <a:t>Progress to date: some examples</a:t>
            </a:r>
            <a:endParaRPr lang="en-GB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515456"/>
            <a:ext cx="4414867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FFFF"/>
                </a:solidFill>
                <a:latin typeface="Calibri" pitchFamily="34" charset="0"/>
              </a:rPr>
              <a:t>Monitoring DCLG policy outcomes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5" y="1066200"/>
            <a:ext cx="5194935" cy="36404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20" y="2564858"/>
            <a:ext cx="4251960" cy="2455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74335" y="1753142"/>
            <a:ext cx="1395847" cy="540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Elbow Connector 8"/>
          <p:cNvCxnSpPr>
            <a:endCxn id="3075" idx="0"/>
          </p:cNvCxnSpPr>
          <p:nvPr/>
        </p:nvCxnSpPr>
        <p:spPr>
          <a:xfrm>
            <a:off x="4070182" y="2054040"/>
            <a:ext cx="2696318" cy="51081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9456" y="2030915"/>
            <a:ext cx="2525819" cy="267573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Monitors strategic priorities  and policy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Powered by </a:t>
            </a:r>
            <a:r>
              <a:rPr lang="en-GB" sz="1600" dirty="0" smtClean="0">
                <a:solidFill>
                  <a:srgbClr val="000000"/>
                </a:solidFill>
                <a:latin typeface="Calibri" pitchFamily="34" charset="0"/>
              </a:rPr>
              <a:t>open data</a:t>
            </a:r>
            <a:endParaRPr lang="en-GB" sz="1600" dirty="0">
              <a:solidFill>
                <a:srgbClr val="000000"/>
              </a:solidFill>
              <a:latin typeface="Calibri" pitchFamily="34" charset="0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Readily accessible  consumable departmental data and statistics 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Eases report burden and overhead 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Drives the “data culture” </a:t>
            </a:r>
          </a:p>
        </p:txBody>
      </p:sp>
    </p:spTree>
    <p:extLst>
      <p:ext uri="{BB962C8B-B14F-4D97-AF65-F5344CB8AC3E}">
        <p14:creationId xmlns:p14="http://schemas.microsoft.com/office/powerpoint/2010/main" val="11373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Screen Shot 2015-12-07 at 08.54.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2" y="3057808"/>
            <a:ext cx="4461510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322907" y="4007880"/>
            <a:ext cx="3576630" cy="100210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Tracking the number of self and custom builds by scraping and analysing plot data and cross referencing with additions and removals 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77" y="789557"/>
            <a:ext cx="3433382" cy="218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303161" y="3057804"/>
            <a:ext cx="3576630" cy="59406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000000"/>
                </a:solidFill>
                <a:latin typeface="Calibri" pitchFamily="34" charset="0"/>
              </a:rPr>
              <a:t>Monitoring local authority council tax intentions  by scraping news stories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669" y="1059582"/>
            <a:ext cx="4769363" cy="189864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  <a:latin typeface="Calibri" pitchFamily="34" charset="0"/>
              </a:rPr>
              <a:t>DCLG’s Code Club is helping to disseminate new ways of utilising and analysing data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  <a:latin typeface="Calibri" pitchFamily="34" charset="0"/>
              </a:rPr>
              <a:t>Enthusiastic </a:t>
            </a:r>
            <a:r>
              <a:rPr lang="en-GB" sz="1800" dirty="0">
                <a:solidFill>
                  <a:srgbClr val="000000"/>
                </a:solidFill>
                <a:latin typeface="Calibri" pitchFamily="34" charset="0"/>
              </a:rPr>
              <a:t>teams of volunteers participate  in </a:t>
            </a:r>
            <a:r>
              <a:rPr lang="en-GB" sz="1800" dirty="0" smtClean="0">
                <a:solidFill>
                  <a:srgbClr val="000000"/>
                </a:solidFill>
                <a:latin typeface="Calibri" pitchFamily="34" charset="0"/>
              </a:rPr>
              <a:t>competitions identified from business needs  </a:t>
            </a:r>
            <a:endParaRPr lang="en-GB" sz="1800" dirty="0">
              <a:solidFill>
                <a:srgbClr val="000000"/>
              </a:solidFill>
              <a:latin typeface="Calibri" pitchFamily="34" charset="0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latin typeface="Calibri" pitchFamily="34" charset="0"/>
              </a:rPr>
              <a:t>Building our Data Science capability </a:t>
            </a:r>
            <a:r>
              <a:rPr lang="en-GB" sz="1800" dirty="0" smtClean="0">
                <a:solidFill>
                  <a:srgbClr val="000000"/>
                </a:solidFill>
                <a:latin typeface="Calibri" pitchFamily="34" charset="0"/>
              </a:rPr>
              <a:t>and skills through </a:t>
            </a:r>
            <a:r>
              <a:rPr lang="en-GB" sz="1800" dirty="0">
                <a:solidFill>
                  <a:srgbClr val="000000"/>
                </a:solidFill>
                <a:latin typeface="Calibri" pitchFamily="34" charset="0"/>
              </a:rPr>
              <a:t>“doing</a:t>
            </a:r>
            <a:r>
              <a:rPr lang="en-GB" sz="1800" dirty="0" smtClean="0">
                <a:solidFill>
                  <a:srgbClr val="000000"/>
                </a:solidFill>
                <a:latin typeface="Calibri" pitchFamily="34" charset="0"/>
              </a:rPr>
              <a:t>”</a:t>
            </a:r>
            <a:endParaRPr lang="en-GB" sz="18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203602" y="196558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/>
              <a:t>Progress to date: some </a:t>
            </a:r>
            <a:r>
              <a:rPr lang="en-GB" dirty="0" smtClean="0"/>
              <a:t>examples</a:t>
            </a:r>
            <a:endParaRPr lang="en-GB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515456"/>
            <a:ext cx="441486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Improving skills and capability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203602" y="123478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/>
              <a:t>Progress to date: some examples</a:t>
            </a:r>
            <a:endParaRPr lang="en-GB" u="sng" dirty="0"/>
          </a:p>
          <a:p>
            <a:r>
              <a:rPr lang="en-GB" u="sng" dirty="0" smtClean="0"/>
              <a:t>data</a:t>
            </a:r>
            <a:endParaRPr lang="en-GB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973780" y="515456"/>
            <a:ext cx="501308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Collaboration, to build the data infrastructure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185532" y="1113588"/>
            <a:ext cx="3987655" cy="882098"/>
          </a:xfrm>
          <a:prstGeom prst="homePlate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 smtClean="0">
                <a:solidFill>
                  <a:srgbClr val="FFFFFF"/>
                </a:solidFill>
                <a:latin typeface="Calibri" pitchFamily="34" charset="0"/>
              </a:rPr>
              <a:t>We are collaborating with GDS on a new, definitive register of UK Local Authorities </a:t>
            </a:r>
            <a:endParaRPr lang="en-GB" sz="18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4572000" y="1113588"/>
            <a:ext cx="3987655" cy="1386154"/>
          </a:xfrm>
          <a:prstGeom prst="homePlate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 smtClean="0">
                <a:solidFill>
                  <a:srgbClr val="FFFFFF"/>
                </a:solidFill>
                <a:latin typeface="Calibri" pitchFamily="34" charset="0"/>
              </a:rPr>
              <a:t>We are collaborating with ONS and other UK territories to  begin trialling new UK-wide standardised, inter-linked and accessible data about housing markets at different spatial scales.</a:t>
            </a:r>
            <a:endParaRPr lang="en-GB" sz="18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46" y="2571750"/>
            <a:ext cx="349787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38" y="2139702"/>
            <a:ext cx="3001042" cy="28423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7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Shape 368"/>
          <p:cNvGrpSpPr/>
          <p:nvPr/>
        </p:nvGrpSpPr>
        <p:grpSpPr>
          <a:xfrm>
            <a:off x="1036942" y="897805"/>
            <a:ext cx="6259200" cy="3958694"/>
            <a:chOff x="1632075" y="1196969"/>
            <a:chExt cx="6259200" cy="5225999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32075" y="1196969"/>
              <a:ext cx="6259200" cy="522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Shape 370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7103" y="5598567"/>
              <a:ext cx="983699" cy="73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Shape 371"/>
            <p:cNvPicPr preferRelativeResize="0"/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6975" y="1579901"/>
              <a:ext cx="1492799" cy="118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Shape 372"/>
          <p:cNvSpPr/>
          <p:nvPr/>
        </p:nvSpPr>
        <p:spPr>
          <a:xfrm>
            <a:off x="6924039" y="1099018"/>
            <a:ext cx="1949700" cy="1062900"/>
          </a:xfrm>
          <a:prstGeom prst="leftArrow">
            <a:avLst>
              <a:gd name="adj1" fmla="val 79941"/>
              <a:gd name="adj2" fmla="val 33711"/>
            </a:avLst>
          </a:prstGeom>
          <a:solidFill>
            <a:schemeClr val="bg1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Calibri" pitchFamily="34" charset="0"/>
                <a:ea typeface="Arial"/>
                <a:cs typeface="Arial"/>
                <a:sym typeface="Arial"/>
              </a:rPr>
              <a:t>Tools for you to combine and extract data for your places of interest</a:t>
            </a:r>
          </a:p>
        </p:txBody>
      </p:sp>
      <p:sp>
        <p:nvSpPr>
          <p:cNvPr id="373" name="Shape 373"/>
          <p:cNvSpPr/>
          <p:nvPr/>
        </p:nvSpPr>
        <p:spPr>
          <a:xfrm>
            <a:off x="6942768" y="2463737"/>
            <a:ext cx="1949700" cy="1062900"/>
          </a:xfrm>
          <a:prstGeom prst="leftArrow">
            <a:avLst>
              <a:gd name="adj1" fmla="val 79941"/>
              <a:gd name="adj2" fmla="val 33711"/>
            </a:avLst>
          </a:prstGeom>
          <a:solidFill>
            <a:schemeClr val="bg1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Calibri" pitchFamily="34" charset="0"/>
                <a:ea typeface="Arial"/>
                <a:cs typeface="Arial"/>
                <a:sym typeface="Arial"/>
              </a:rPr>
              <a:t>Apps by us, to demonstrate the power and potential of open, linked data</a:t>
            </a:r>
          </a:p>
        </p:txBody>
      </p:sp>
      <p:sp>
        <p:nvSpPr>
          <p:cNvPr id="374" name="Shape 374"/>
          <p:cNvSpPr/>
          <p:nvPr/>
        </p:nvSpPr>
        <p:spPr>
          <a:xfrm>
            <a:off x="6942768" y="3813887"/>
            <a:ext cx="1949700" cy="1062900"/>
          </a:xfrm>
          <a:prstGeom prst="leftArrow">
            <a:avLst>
              <a:gd name="adj1" fmla="val 79941"/>
              <a:gd name="adj2" fmla="val 33711"/>
            </a:avLst>
          </a:prstGeom>
          <a:solidFill>
            <a:schemeClr val="bg1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400" b="0" i="0" u="none" strike="noStrike" cap="none" baseline="0">
                <a:solidFill>
                  <a:schemeClr val="dk1"/>
                </a:solidFill>
                <a:latin typeface="Calibri" pitchFamily="34" charset="0"/>
                <a:ea typeface="Arial"/>
                <a:cs typeface="Arial"/>
                <a:sym typeface="Arial"/>
              </a:rPr>
              <a:t>Apps by others, re-using DCLG data alongside other sources</a:t>
            </a:r>
          </a:p>
        </p:txBody>
      </p:sp>
      <p:sp>
        <p:nvSpPr>
          <p:cNvPr id="375" name="Shape 375"/>
          <p:cNvSpPr/>
          <p:nvPr/>
        </p:nvSpPr>
        <p:spPr>
          <a:xfrm>
            <a:off x="65425" y="1236788"/>
            <a:ext cx="1635900" cy="1062900"/>
          </a:xfrm>
          <a:prstGeom prst="rightArrow">
            <a:avLst>
              <a:gd name="adj1" fmla="val 83376"/>
              <a:gd name="adj2" fmla="val 36010"/>
            </a:avLst>
          </a:prstGeom>
          <a:solidFill>
            <a:schemeClr val="bg1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Calibri" pitchFamily="34" charset="0"/>
              </a:rPr>
              <a:t>DCLG datasets in 5-star formats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203602" y="123478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/>
              <a:t>Building the infrastructure foundations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851920" y="489469"/>
            <a:ext cx="513494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OpenDataCommunities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2313" y="4787178"/>
            <a:ext cx="3672408" cy="307777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hlinkClick r:id="rId6"/>
              </a:rPr>
              <a:t>http://opendatacommunities.org</a:t>
            </a:r>
            <a:r>
              <a:rPr lang="en-GB" sz="1400" dirty="0" smtClean="0"/>
              <a:t> 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593343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14563"/>
            <a:ext cx="2681288" cy="7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59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-16580" y="-89027"/>
            <a:ext cx="9177159" cy="5220153"/>
          </a:xfrm>
          <a:prstGeom prst="rect">
            <a:avLst/>
          </a:prstGeom>
        </p:spPr>
        <p:txBody>
          <a:bodyPr anchor="ctr"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opendatacommunities</a:t>
            </a:r>
            <a:r>
              <a:rPr b="0"/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33829424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capture-opendatacommunities-org-147272318569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479" y="323850"/>
            <a:ext cx="6935045" cy="5639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034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capture-opendatacommunities-org-data-house-building-completions-tenure-14727232347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831" y="0"/>
            <a:ext cx="3223038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capture-opendatacommunities-org-sparql-14727235552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7846" y="0"/>
            <a:ext cx="3253216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45147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who is it for?</a:t>
            </a:r>
          </a:p>
        </p:txBody>
      </p:sp>
    </p:spTree>
    <p:extLst>
      <p:ext uri="{BB962C8B-B14F-4D97-AF65-F5344CB8AC3E}">
        <p14:creationId xmlns:p14="http://schemas.microsoft.com/office/powerpoint/2010/main" val="2747453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who is it for?</a:t>
            </a:r>
          </a:p>
          <a:p>
            <a:pPr algn="l"/>
            <a:r>
              <a:t>nerds, kinda </a:t>
            </a:r>
          </a:p>
        </p:txBody>
      </p:sp>
    </p:spTree>
    <p:extLst>
      <p:ext uri="{BB962C8B-B14F-4D97-AF65-F5344CB8AC3E}">
        <p14:creationId xmlns:p14="http://schemas.microsoft.com/office/powerpoint/2010/main" val="29735697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rapezoid 42"/>
          <p:cNvSpPr/>
          <p:nvPr/>
        </p:nvSpPr>
        <p:spPr>
          <a:xfrm rot="16200000" flipH="1">
            <a:off x="4286875" y="2972358"/>
            <a:ext cx="3552029" cy="364764"/>
          </a:xfrm>
          <a:prstGeom prst="trapezoid">
            <a:avLst>
              <a:gd name="adj" fmla="val 128722"/>
            </a:avLst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2B2B2"/>
              </a:solidFill>
            </a:endParaRPr>
          </a:p>
        </p:txBody>
      </p:sp>
      <p:sp>
        <p:nvSpPr>
          <p:cNvPr id="6" name="AutoShape 2" descr="Image result for housing supply"/>
          <p:cNvSpPr>
            <a:spLocks noChangeAspect="1" noChangeArrowheads="1"/>
          </p:cNvSpPr>
          <p:nvPr/>
        </p:nvSpPr>
        <p:spPr bwMode="auto">
          <a:xfrm>
            <a:off x="143608" y="-108347"/>
            <a:ext cx="281354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1814" y="1378724"/>
            <a:ext cx="2658462" cy="1459307"/>
            <a:chOff x="776536" y="1411250"/>
            <a:chExt cx="2880000" cy="1945742"/>
          </a:xfrm>
        </p:grpSpPr>
        <p:sp>
          <p:nvSpPr>
            <p:cNvPr id="14" name="Rectangle 13"/>
            <p:cNvSpPr/>
            <p:nvPr/>
          </p:nvSpPr>
          <p:spPr>
            <a:xfrm>
              <a:off x="776536" y="1411250"/>
              <a:ext cx="2880000" cy="1945742"/>
            </a:xfrm>
            <a:prstGeom prst="rect">
              <a:avLst/>
            </a:prstGeom>
            <a:solidFill>
              <a:schemeClr val="bg1">
                <a:lumMod val="20000"/>
                <a:lumOff val="80000"/>
                <a:alpha val="5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B2B2B2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290" y="2154459"/>
              <a:ext cx="1524170" cy="914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76536" y="1411250"/>
              <a:ext cx="2880000" cy="4514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FF"/>
                  </a:solidFill>
                  <a:latin typeface="Calibri" pitchFamily="34" charset="0"/>
                </a:rPr>
                <a:t>Driving up housing supply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133" y="3326050"/>
            <a:ext cx="2658757" cy="1621964"/>
            <a:chOff x="776536" y="3570637"/>
            <a:chExt cx="2880320" cy="2162619"/>
          </a:xfrm>
        </p:grpSpPr>
        <p:sp>
          <p:nvSpPr>
            <p:cNvPr id="19" name="Rectangle 18"/>
            <p:cNvSpPr/>
            <p:nvPr/>
          </p:nvSpPr>
          <p:spPr>
            <a:xfrm>
              <a:off x="776536" y="3570637"/>
              <a:ext cx="2880320" cy="2162619"/>
            </a:xfrm>
            <a:prstGeom prst="rect">
              <a:avLst/>
            </a:prstGeom>
            <a:solidFill>
              <a:schemeClr val="bg1">
                <a:lumMod val="20000"/>
                <a:lumOff val="80000"/>
                <a:alpha val="5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B2B2B2"/>
                </a:solidFill>
              </a:endParaRPr>
            </a:p>
          </p:txBody>
        </p:sp>
        <p:pic>
          <p:nvPicPr>
            <p:cNvPr id="1029" name="Picture 5" descr="Devonext devolution resources for local governmen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440" y="4681213"/>
              <a:ext cx="1258815" cy="98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776856" y="3570637"/>
              <a:ext cx="2880000" cy="11079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FF"/>
                  </a:solidFill>
                  <a:latin typeface="Calibri" pitchFamily="34" charset="0"/>
                </a:rPr>
                <a:t>Devolving powers and budgets to boost local growth in England</a:t>
              </a:r>
            </a:p>
          </p:txBody>
        </p:sp>
      </p:grpSp>
      <p:sp>
        <p:nvSpPr>
          <p:cNvPr id="11" name="AutoShape 7" descr="Image result for house keys"/>
          <p:cNvSpPr>
            <a:spLocks noChangeAspect="1" noChangeArrowheads="1"/>
          </p:cNvSpPr>
          <p:nvPr/>
        </p:nvSpPr>
        <p:spPr bwMode="auto">
          <a:xfrm>
            <a:off x="284285" y="5955"/>
            <a:ext cx="281354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31210" y="1341977"/>
            <a:ext cx="2661270" cy="1496054"/>
            <a:chOff x="5814053" y="1255005"/>
            <a:chExt cx="2883043" cy="1994738"/>
          </a:xfrm>
        </p:grpSpPr>
        <p:sp>
          <p:nvSpPr>
            <p:cNvPr id="18" name="Rectangle 17"/>
            <p:cNvSpPr/>
            <p:nvPr/>
          </p:nvSpPr>
          <p:spPr>
            <a:xfrm>
              <a:off x="5814053" y="1304001"/>
              <a:ext cx="2880000" cy="1945742"/>
            </a:xfrm>
            <a:prstGeom prst="rect">
              <a:avLst/>
            </a:prstGeom>
            <a:solidFill>
              <a:schemeClr val="bg1">
                <a:lumMod val="20000"/>
                <a:lumOff val="80000"/>
                <a:alpha val="5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B2B2B2"/>
                </a:solidFill>
              </a:endParaRP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145" y="1700808"/>
              <a:ext cx="1423988" cy="116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817096" y="1255005"/>
              <a:ext cx="2880000" cy="4514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FF"/>
                  </a:solidFill>
                  <a:latin typeface="Calibri" pitchFamily="34" charset="0"/>
                </a:rPr>
                <a:t>Increasing home ownership</a:t>
              </a:r>
            </a:p>
          </p:txBody>
        </p:sp>
      </p:grpSp>
      <p:sp>
        <p:nvSpPr>
          <p:cNvPr id="15" name="AutoShape 10" descr="Image result for community"/>
          <p:cNvSpPr>
            <a:spLocks noChangeAspect="1" noChangeArrowheads="1"/>
          </p:cNvSpPr>
          <p:nvPr/>
        </p:nvSpPr>
        <p:spPr bwMode="auto">
          <a:xfrm>
            <a:off x="424961" y="120255"/>
            <a:ext cx="281354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245271" y="2946133"/>
            <a:ext cx="2658462" cy="2001881"/>
            <a:chOff x="5811010" y="3399950"/>
            <a:chExt cx="2880000" cy="2261298"/>
          </a:xfrm>
        </p:grpSpPr>
        <p:sp>
          <p:nvSpPr>
            <p:cNvPr id="20" name="Rectangle 19"/>
            <p:cNvSpPr/>
            <p:nvPr/>
          </p:nvSpPr>
          <p:spPr>
            <a:xfrm>
              <a:off x="5811010" y="3570637"/>
              <a:ext cx="2880000" cy="2090611"/>
            </a:xfrm>
            <a:prstGeom prst="rect">
              <a:avLst/>
            </a:prstGeom>
            <a:solidFill>
              <a:schemeClr val="bg1">
                <a:lumMod val="20000"/>
                <a:lumOff val="80000"/>
                <a:alpha val="5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B2B2B2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11010" y="3399950"/>
              <a:ext cx="2879999" cy="9386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FFFF"/>
                  </a:solidFill>
                  <a:latin typeface="Calibri" pitchFamily="34" charset="0"/>
                </a:rPr>
                <a:t>Supporting strong communities with excellent public services</a:t>
              </a: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127" y="4457361"/>
              <a:ext cx="2056649" cy="1137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4644008" y="483518"/>
            <a:ext cx="4173655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B2B2B2">
                    <a:lumMod val="20000"/>
                    <a:lumOff val="80000"/>
                  </a:srgbClr>
                </a:solidFill>
                <a:latin typeface="Calibri" pitchFamily="34" charset="0"/>
              </a:rPr>
              <a:t>DCLG’s objectives</a:t>
            </a:r>
          </a:p>
        </p:txBody>
      </p:sp>
      <p:sp>
        <p:nvSpPr>
          <p:cNvPr id="31" name="Trapezoid 30"/>
          <p:cNvSpPr/>
          <p:nvPr/>
        </p:nvSpPr>
        <p:spPr>
          <a:xfrm rot="5400000">
            <a:off x="1316644" y="2935611"/>
            <a:ext cx="3552029" cy="364764"/>
          </a:xfrm>
          <a:prstGeom prst="trapezoid">
            <a:avLst>
              <a:gd name="adj" fmla="val 113697"/>
            </a:avLst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2B2B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76154" y="1073925"/>
            <a:ext cx="2791695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FFFFFF"/>
                </a:solidFill>
                <a:latin typeface="Calibri" pitchFamily="34" charset="0"/>
              </a:rPr>
              <a:t>Cross-cutting issues and challenges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09686" y="1730708"/>
            <a:ext cx="2791695" cy="3163299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Delivering </a:t>
            </a:r>
            <a:r>
              <a:rPr lang="en-GB" sz="1700" b="1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efficiencies</a:t>
            </a: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 (internally and externally)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Understanding and managing complex policy </a:t>
            </a:r>
            <a:r>
              <a:rPr lang="en-GB" sz="1700" b="1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dependencies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Open, trusted </a:t>
            </a:r>
            <a:r>
              <a:rPr lang="en-GB" sz="1700" b="1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engagement</a:t>
            </a: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 with a broad and diverse stakeholder community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The “</a:t>
            </a:r>
            <a:r>
              <a:rPr lang="en-GB" sz="1700" b="1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place</a:t>
            </a:r>
            <a:r>
              <a:rPr lang="en-GB" sz="1700" dirty="0">
                <a:solidFill>
                  <a:srgbClr val="000000">
                    <a:lumMod val="95000"/>
                    <a:lumOff val="5000"/>
                  </a:srgbClr>
                </a:solidFill>
                <a:latin typeface="Calibri" pitchFamily="34" charset="0"/>
              </a:rPr>
              <a:t>” dimension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2987830" y="141489"/>
            <a:ext cx="5783263" cy="354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>
                <a:solidFill>
                  <a:srgbClr val="009999"/>
                </a:solidFill>
                <a:latin typeface="+mn-lt"/>
                <a:cs typeface="Lao UI" pitchFamily="34" charset="0"/>
              </a:rPr>
              <a:t>Data and statistics at DCLG (1)</a:t>
            </a:r>
            <a:endParaRPr lang="en-GB" dirty="0">
              <a:solidFill>
                <a:srgbClr val="009999"/>
              </a:solidFill>
              <a:latin typeface="+mn-lt"/>
              <a:cs typeface="Lao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1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who is it for?</a:t>
            </a:r>
          </a:p>
          <a:p>
            <a:pPr algn="l"/>
            <a:r>
              <a:t>DCLG</a:t>
            </a:r>
          </a:p>
        </p:txBody>
      </p:sp>
    </p:spTree>
    <p:extLst>
      <p:ext uri="{BB962C8B-B14F-4D97-AF65-F5344CB8AC3E}">
        <p14:creationId xmlns:p14="http://schemas.microsoft.com/office/powerpoint/2010/main" val="1298228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who is it for?</a:t>
            </a:r>
          </a:p>
          <a:p>
            <a:pPr algn="l"/>
            <a:r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13960446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who is it for?</a:t>
            </a:r>
          </a:p>
          <a:p>
            <a:pPr algn="l"/>
            <a: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8130579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16426126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is it?</a:t>
            </a:r>
          </a:p>
          <a:p>
            <a:pPr algn="l"/>
            <a:r>
              <a:t>free, open, queryable, authoritative, definitive, permanent,</a:t>
            </a:r>
          </a:p>
          <a:p>
            <a:pPr algn="l"/>
            <a:r>
              <a:t>citable, convenient</a:t>
            </a:r>
          </a:p>
        </p:txBody>
      </p:sp>
    </p:spTree>
    <p:extLst>
      <p:ext uri="{BB962C8B-B14F-4D97-AF65-F5344CB8AC3E}">
        <p14:creationId xmlns:p14="http://schemas.microsoft.com/office/powerpoint/2010/main" val="3854473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how is it done?</a:t>
            </a:r>
          </a:p>
          <a:p>
            <a:pPr algn="l"/>
            <a:r>
              <a:t>built with the  PublishMyData platform</a:t>
            </a:r>
          </a:p>
        </p:txBody>
      </p:sp>
    </p:spTree>
    <p:extLst>
      <p:ext uri="{BB962C8B-B14F-4D97-AF65-F5344CB8AC3E}">
        <p14:creationId xmlns:p14="http://schemas.microsoft.com/office/powerpoint/2010/main" val="2561028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technology</a:t>
            </a:r>
          </a:p>
          <a:p>
            <a:pPr algn="l"/>
            <a:r>
              <a:t>linked data</a:t>
            </a:r>
          </a:p>
        </p:txBody>
      </p:sp>
    </p:spTree>
    <p:extLst>
      <p:ext uri="{BB962C8B-B14F-4D97-AF65-F5344CB8AC3E}">
        <p14:creationId xmlns:p14="http://schemas.microsoft.com/office/powerpoint/2010/main" val="40101431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triple</a:t>
            </a:r>
            <a:r>
              <a:t> = subject + predicate + object</a:t>
            </a:r>
          </a:p>
        </p:txBody>
      </p:sp>
    </p:spTree>
    <p:extLst>
      <p:ext uri="{BB962C8B-B14F-4D97-AF65-F5344CB8AC3E}">
        <p14:creationId xmlns:p14="http://schemas.microsoft.com/office/powerpoint/2010/main" val="17232668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HM The Queen’s birthday is 21 April</a:t>
            </a:r>
          </a:p>
        </p:txBody>
      </p:sp>
    </p:spTree>
    <p:extLst>
      <p:ext uri="{BB962C8B-B14F-4D97-AF65-F5344CB8AC3E}">
        <p14:creationId xmlns:p14="http://schemas.microsoft.com/office/powerpoint/2010/main" val="448826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>
                <a:solidFill>
                  <a:srgbClr val="FF2600"/>
                </a:solidFill>
              </a:rPr>
              <a:t>HM The Queen’s</a:t>
            </a:r>
            <a:r>
              <a:t> birthday is 21 April</a:t>
            </a:r>
          </a:p>
        </p:txBody>
      </p:sp>
    </p:spTree>
    <p:extLst>
      <p:ext uri="{BB962C8B-B14F-4D97-AF65-F5344CB8AC3E}">
        <p14:creationId xmlns:p14="http://schemas.microsoft.com/office/powerpoint/2010/main" val="4023799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" y="49098"/>
            <a:ext cx="2959009" cy="84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B2B2B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987830" y="141490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>
                <a:solidFill>
                  <a:srgbClr val="009999"/>
                </a:solidFill>
                <a:latin typeface="+mn-lt"/>
                <a:cs typeface="Lao UI" pitchFamily="34" charset="0"/>
              </a:rPr>
              <a:t>Data and statistics at DCLG (2)</a:t>
            </a:r>
            <a:endParaRPr lang="en-GB" dirty="0">
              <a:solidFill>
                <a:srgbClr val="009999"/>
              </a:solidFill>
              <a:latin typeface="+mn-lt"/>
              <a:cs typeface="Lao U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74"/>
          <a:stretch/>
        </p:blipFill>
        <p:spPr bwMode="auto">
          <a:xfrm>
            <a:off x="242051" y="483518"/>
            <a:ext cx="2664000" cy="1034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" b="74885"/>
          <a:stretch/>
        </p:blipFill>
        <p:spPr bwMode="auto">
          <a:xfrm>
            <a:off x="242051" y="1707654"/>
            <a:ext cx="2664000" cy="6972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42051" y="123478"/>
            <a:ext cx="2664000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500" b="1" dirty="0">
                <a:solidFill>
                  <a:srgbClr val="FFFFFF"/>
                </a:solidFill>
                <a:latin typeface="Calibri" pitchFamily="34" charset="0"/>
              </a:rPr>
              <a:t>Driving up housing supply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2051" y="1365616"/>
            <a:ext cx="2664000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500" b="1" dirty="0">
                <a:solidFill>
                  <a:srgbClr val="FFFFFF"/>
                </a:solidFill>
                <a:latin typeface="Calibri" pitchFamily="34" charset="0"/>
              </a:rPr>
              <a:t>Increasing home ownership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2051" y="2392601"/>
            <a:ext cx="2664000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500" b="1" dirty="0">
                <a:solidFill>
                  <a:srgbClr val="FFFFFF"/>
                </a:solidFill>
                <a:latin typeface="Calibri" pitchFamily="34" charset="0"/>
              </a:rPr>
              <a:t>Devolving powers and budgets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1"/>
          <a:stretch/>
        </p:blipFill>
        <p:spPr bwMode="auto">
          <a:xfrm>
            <a:off x="242051" y="2715766"/>
            <a:ext cx="2664000" cy="10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242051" y="3584327"/>
            <a:ext cx="2664000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500" b="1" dirty="0">
                <a:solidFill>
                  <a:srgbClr val="FFFFFF"/>
                </a:solidFill>
                <a:latin typeface="Calibri" pitchFamily="34" charset="0"/>
              </a:rPr>
              <a:t>strong communities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51" y="3942743"/>
            <a:ext cx="2664000" cy="10403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42621" y="519528"/>
            <a:ext cx="5534033" cy="44627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DCLG collects and produces a range of (mainly) Local Authority level statistics on Housing, Planning, and Local Government Finance 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400" kern="0" dirty="0">
                <a:solidFill>
                  <a:srgbClr val="00206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56 Statistical Releases per year and around 100 publications </a:t>
            </a:r>
            <a:endParaRPr lang="en-GB" sz="1400" dirty="0">
              <a:solidFill>
                <a:srgbClr val="002060"/>
              </a:solidFill>
              <a:latin typeface="Calibri" pitchFamily="34" charset="0"/>
              <a:ea typeface="Segoe UI" pitchFamily="34" charset="0"/>
              <a:cs typeface="Segoe UI" pitchFamily="34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We are also responsible for significant administrative datasets, e.g.: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400" kern="0" dirty="0">
                <a:solidFill>
                  <a:srgbClr val="00206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Register of 15 million+ domestic and non-domestic Energy Performance Certificates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400" kern="0" dirty="0">
                <a:solidFill>
                  <a:srgbClr val="00206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Planning Appeals Casework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We are </a:t>
            </a:r>
            <a:r>
              <a:rPr lang="en-GB" sz="1600" dirty="0" smtClean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a significant contributor to </a:t>
            </a: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data.gov.uk.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And we are actively working to improve our data and intelligence for policy development and partnership working.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Unlike many other Central Departments, we do not provide high-volume transactional services.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400" kern="0" dirty="0">
                <a:solidFill>
                  <a:srgbClr val="002060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But we are responsible for Local Government, which (as a sector) delivers significant transactional services to the public.</a:t>
            </a:r>
          </a:p>
        </p:txBody>
      </p:sp>
    </p:spTree>
    <p:extLst>
      <p:ext uri="{BB962C8B-B14F-4D97-AF65-F5344CB8AC3E}">
        <p14:creationId xmlns:p14="http://schemas.microsoft.com/office/powerpoint/2010/main" val="1021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HM The Queen’s </a:t>
            </a:r>
            <a:r>
              <a:rPr>
                <a:solidFill>
                  <a:srgbClr val="FF2600"/>
                </a:solidFill>
              </a:rPr>
              <a:t>birthday is</a:t>
            </a:r>
            <a:r>
              <a:t> 21 April</a:t>
            </a:r>
          </a:p>
        </p:txBody>
      </p:sp>
    </p:spTree>
    <p:extLst>
      <p:ext uri="{BB962C8B-B14F-4D97-AF65-F5344CB8AC3E}">
        <p14:creationId xmlns:p14="http://schemas.microsoft.com/office/powerpoint/2010/main" val="10600849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HM The Queen’s birthday is </a:t>
            </a:r>
            <a:r>
              <a:rPr>
                <a:solidFill>
                  <a:srgbClr val="FF2600"/>
                </a:solidFill>
              </a:rPr>
              <a:t>21 April</a:t>
            </a:r>
          </a:p>
        </p:txBody>
      </p:sp>
    </p:spTree>
    <p:extLst>
      <p:ext uri="{BB962C8B-B14F-4D97-AF65-F5344CB8AC3E}">
        <p14:creationId xmlns:p14="http://schemas.microsoft.com/office/powerpoint/2010/main" val="30054306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subject: The Queen</a:t>
            </a:r>
          </a:p>
          <a:p>
            <a:pPr algn="l"/>
            <a:r>
              <a:t>predicate: birthday</a:t>
            </a:r>
          </a:p>
          <a:p>
            <a:pPr algn="l"/>
            <a:r>
              <a:t>object: 21 April </a:t>
            </a:r>
          </a:p>
        </p:txBody>
      </p:sp>
    </p:spTree>
    <p:extLst>
      <p:ext uri="{BB962C8B-B14F-4D97-AF65-F5344CB8AC3E}">
        <p14:creationId xmlns:p14="http://schemas.microsoft.com/office/powerpoint/2010/main" val="42599776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use URIS</a:t>
            </a:r>
          </a:p>
          <a:p>
            <a:pPr algn="l">
              <a:defRPr sz="5600"/>
            </a:pPr>
            <a:r>
              <a:t>*Uniform Resource Indicators</a:t>
            </a:r>
          </a:p>
        </p:txBody>
      </p:sp>
    </p:spTree>
    <p:extLst>
      <p:ext uri="{BB962C8B-B14F-4D97-AF65-F5344CB8AC3E}">
        <p14:creationId xmlns:p14="http://schemas.microsoft.com/office/powerpoint/2010/main" val="6195841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subject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 u="sng">
                <a:hlinkClick r:id="rId3"/>
              </a:rPr>
              <a:t>https://www.royal.uk/data/her-majesty-the-queen</a:t>
            </a:r>
          </a:p>
        </p:txBody>
      </p:sp>
    </p:spTree>
    <p:extLst>
      <p:ext uri="{BB962C8B-B14F-4D97-AF65-F5344CB8AC3E}">
        <p14:creationId xmlns:p14="http://schemas.microsoft.com/office/powerpoint/2010/main" val="1555885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predicate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 u="sng">
                <a:hlinkClick r:id="rId3"/>
              </a:rPr>
              <a:t>http://xmlns.com/foaf/0.1/birthday</a:t>
            </a:r>
          </a:p>
        </p:txBody>
      </p:sp>
    </p:spTree>
    <p:extLst>
      <p:ext uri="{BB962C8B-B14F-4D97-AF65-F5344CB8AC3E}">
        <p14:creationId xmlns:p14="http://schemas.microsoft.com/office/powerpoint/2010/main" val="11634970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predicate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foaf:birthday</a:t>
            </a:r>
          </a:p>
        </p:txBody>
      </p:sp>
    </p:spTree>
    <p:extLst>
      <p:ext uri="{BB962C8B-B14F-4D97-AF65-F5344CB8AC3E}">
        <p14:creationId xmlns:p14="http://schemas.microsoft.com/office/powerpoint/2010/main" val="25720470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object</a:t>
            </a:r>
          </a:p>
          <a:p>
            <a:pPr algn="l"/>
            <a:r>
              <a:t>21 April</a:t>
            </a:r>
          </a:p>
        </p:txBody>
      </p:sp>
    </p:spTree>
    <p:extLst>
      <p:ext uri="{BB962C8B-B14F-4D97-AF65-F5344CB8AC3E}">
        <p14:creationId xmlns:p14="http://schemas.microsoft.com/office/powerpoint/2010/main" val="28234443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>
                <a:solidFill>
                  <a:srgbClr val="0433FF"/>
                </a:solidFill>
              </a:defRPr>
            </a:pPr>
            <a:r>
              <a:rPr u="sng">
                <a:hlinkClick r:id="rId3"/>
              </a:rPr>
              <a:t>https://www.royal.uk/data/her-majesty-the-queen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endParaRPr u="sng">
              <a:hlinkClick r:id="rId3"/>
            </a:endParaRPr>
          </a:p>
          <a:p>
            <a:pPr algn="l">
              <a:defRPr>
                <a:solidFill>
                  <a:srgbClr val="0433FF"/>
                </a:solidFill>
              </a:defRPr>
            </a:pPr>
            <a:r>
              <a:t>foaf:birthday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endParaRPr/>
          </a:p>
          <a:p>
            <a:pPr algn="l"/>
            <a:r>
              <a:t>21 April</a:t>
            </a:r>
          </a:p>
        </p:txBody>
      </p:sp>
    </p:spTree>
    <p:extLst>
      <p:ext uri="{BB962C8B-B14F-4D97-AF65-F5344CB8AC3E}">
        <p14:creationId xmlns:p14="http://schemas.microsoft.com/office/powerpoint/2010/main" val="2703645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graph data</a:t>
            </a:r>
          </a:p>
        </p:txBody>
      </p:sp>
    </p:spTree>
    <p:extLst>
      <p:ext uri="{BB962C8B-B14F-4D97-AF65-F5344CB8AC3E}">
        <p14:creationId xmlns:p14="http://schemas.microsoft.com/office/powerpoint/2010/main" val="41616143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2300194"/>
            <a:ext cx="3888432" cy="6463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 smtClean="0">
                <a:latin typeface="Calibri" pitchFamily="34" charset="0"/>
              </a:rPr>
              <a:t>Important to recognise Open Data’s position in the Data Spectrum.</a:t>
            </a:r>
            <a:endParaRPr lang="en-GB" sz="180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Data: </a:t>
            </a:r>
            <a:r>
              <a:rPr lang="en-GB" dirty="0" smtClean="0"/>
              <a:t>what is it?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56238" y="951571"/>
            <a:ext cx="8464235" cy="6463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 smtClean="0">
                <a:latin typeface="Calibri" pitchFamily="34" charset="0"/>
              </a:rPr>
              <a:t>“Open data and content can be freely used, modified, and shared by anyone for any purpose”</a:t>
            </a:r>
            <a:endParaRPr lang="en-GB" sz="1800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6114" y="2918849"/>
            <a:ext cx="295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Source:  Open Data Institute- </a:t>
            </a:r>
            <a:r>
              <a:rPr lang="en-GB" sz="1200" dirty="0" smtClean="0">
                <a:hlinkClick r:id="rId3"/>
              </a:rPr>
              <a:t>http://theodi.org/data-spectrum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58370" name="Picture 2" descr="nu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38" y="1653648"/>
            <a:ext cx="4342794" cy="21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47397" y="1332444"/>
            <a:ext cx="4752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Source:  Open Definition - </a:t>
            </a:r>
            <a:r>
              <a:rPr lang="en-GB" sz="1200" dirty="0" smtClean="0">
                <a:hlinkClick r:id="rId5"/>
              </a:rPr>
              <a:t>http://opendefinition.org/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6" name="Rectangle 5"/>
          <p:cNvSpPr/>
          <p:nvPr/>
        </p:nvSpPr>
        <p:spPr>
          <a:xfrm>
            <a:off x="263436" y="3880668"/>
            <a:ext cx="8477296" cy="92333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b="1" u="sng" dirty="0" smtClean="0">
                <a:latin typeface="Calibri" pitchFamily="34" charset="0"/>
              </a:rPr>
              <a:t>Data is infrastructure</a:t>
            </a:r>
            <a:r>
              <a:rPr lang="en-GB" sz="1800" dirty="0" smtClean="0">
                <a:latin typeface="Calibri" pitchFamily="34" charset="0"/>
              </a:rPr>
              <a:t>. It underpins transparency, accountability, public services, business innovation and civil society. Data such as statistics, maps and real-time sensor readings help us to make decisions, build services and gain insight.</a:t>
            </a:r>
            <a:endParaRPr lang="en-GB" sz="18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4782" y="4731990"/>
            <a:ext cx="554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Source:  Open Data Institute - </a:t>
            </a:r>
            <a:r>
              <a:rPr lang="en-GB" sz="1200" dirty="0" smtClean="0">
                <a:hlinkClick r:id="rId6"/>
              </a:rPr>
              <a:t>http://theodi.org/what-is-data-infrastructure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758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raph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0"/>
            <a:ext cx="6858000" cy="48483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20424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raph-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0"/>
            <a:ext cx="6858000" cy="48483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49395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(we couldn’t get any royalty-free photos)</a:t>
            </a:r>
          </a:p>
        </p:txBody>
      </p:sp>
    </p:spTree>
    <p:extLst>
      <p:ext uri="{BB962C8B-B14F-4D97-AF65-F5344CB8AC3E}">
        <p14:creationId xmlns:p14="http://schemas.microsoft.com/office/powerpoint/2010/main" val="28004138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</p:txBody>
      </p:sp>
    </p:spTree>
    <p:extLst>
      <p:ext uri="{BB962C8B-B14F-4D97-AF65-F5344CB8AC3E}">
        <p14:creationId xmlns:p14="http://schemas.microsoft.com/office/powerpoint/2010/main" val="27565470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self-describing</a:t>
            </a:r>
          </a:p>
        </p:txBody>
      </p:sp>
    </p:spTree>
    <p:extLst>
      <p:ext uri="{BB962C8B-B14F-4D97-AF65-F5344CB8AC3E}">
        <p14:creationId xmlns:p14="http://schemas.microsoft.com/office/powerpoint/2010/main" val="19880246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open, transparent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standards-based</a:t>
            </a:r>
          </a:p>
        </p:txBody>
      </p:sp>
    </p:spTree>
    <p:extLst>
      <p:ext uri="{BB962C8B-B14F-4D97-AF65-F5344CB8AC3E}">
        <p14:creationId xmlns:p14="http://schemas.microsoft.com/office/powerpoint/2010/main" val="37881703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machines &amp; humans</a:t>
            </a:r>
          </a:p>
        </p:txBody>
      </p:sp>
    </p:spTree>
    <p:extLst>
      <p:ext uri="{BB962C8B-B14F-4D97-AF65-F5344CB8AC3E}">
        <p14:creationId xmlns:p14="http://schemas.microsoft.com/office/powerpoint/2010/main" val="19817205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interoperable</a:t>
            </a:r>
          </a:p>
        </p:txBody>
      </p:sp>
    </p:spTree>
    <p:extLst>
      <p:ext uri="{BB962C8B-B14F-4D97-AF65-F5344CB8AC3E}">
        <p14:creationId xmlns:p14="http://schemas.microsoft.com/office/powerpoint/2010/main" val="29582738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00F900"/>
                </a:solidFill>
              </a:rPr>
              <a:t>+</a:t>
            </a:r>
            <a:r>
              <a:t> futureproof</a:t>
            </a:r>
          </a:p>
        </p:txBody>
      </p:sp>
    </p:spTree>
    <p:extLst>
      <p:ext uri="{BB962C8B-B14F-4D97-AF65-F5344CB8AC3E}">
        <p14:creationId xmlns:p14="http://schemas.microsoft.com/office/powerpoint/2010/main" val="39761836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pro &amp; con</a:t>
            </a:r>
          </a:p>
          <a:p>
            <a:pPr algn="l"/>
            <a:r>
              <a:rPr>
                <a:solidFill>
                  <a:srgbClr val="FF2600"/>
                </a:solidFill>
              </a:rPr>
              <a:t>-</a:t>
            </a:r>
            <a:r>
              <a:t> hard to publish</a:t>
            </a:r>
          </a:p>
        </p:txBody>
      </p:sp>
    </p:spTree>
    <p:extLst>
      <p:ext uri="{BB962C8B-B14F-4D97-AF65-F5344CB8AC3E}">
        <p14:creationId xmlns:p14="http://schemas.microsoft.com/office/powerpoint/2010/main" val="41137763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763688" y="196558"/>
            <a:ext cx="7140090" cy="29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/>
              <a:t>Data as infrastructure: what could it look like?</a:t>
            </a:r>
            <a:endParaRPr lang="en-GB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555526"/>
            <a:ext cx="6043352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Local Housing markets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24" y="1206944"/>
            <a:ext cx="2612898" cy="26489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0" b="9910"/>
          <a:stretch/>
        </p:blipFill>
        <p:spPr bwMode="auto">
          <a:xfrm>
            <a:off x="4346908" y="1130407"/>
            <a:ext cx="2788446" cy="19387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3242945"/>
            <a:ext cx="2837498" cy="1633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4803998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Source: </a:t>
            </a:r>
            <a:r>
              <a:rPr lang="en-GB" sz="1400" dirty="0">
                <a:hlinkClick r:id="rId6"/>
              </a:rPr>
              <a:t>http://www.zoopla.co.uk</a:t>
            </a:r>
            <a:r>
              <a:rPr lang="en-GB" sz="1400" dirty="0" smtClean="0">
                <a:hlinkClick r:id="rId6"/>
              </a:rPr>
              <a:t>/</a:t>
            </a:r>
            <a:r>
              <a:rPr lang="en-GB" sz="1400" dirty="0" smtClean="0"/>
              <a:t>  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955270" y="1568758"/>
            <a:ext cx="1937210" cy="52322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alibri" pitchFamily="34" charset="0"/>
              </a:rPr>
              <a:t>Re-uses DCLG’s Council Tax statistics</a:t>
            </a:r>
            <a:endParaRPr lang="en-GB" sz="1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5716" y="3530976"/>
            <a:ext cx="1937210" cy="11695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alibri" pitchFamily="34" charset="0"/>
              </a:rPr>
              <a:t>Zoopla’s own analysis, but potentially v useful new insight for DCLG to monitor local housing markets</a:t>
            </a:r>
            <a:endParaRPr lang="en-GB" sz="1400" dirty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51680" y="2212309"/>
            <a:ext cx="288072" cy="1430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691680" y="2212536"/>
            <a:ext cx="288032" cy="1430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Elbow Connector 10"/>
          <p:cNvCxnSpPr>
            <a:stCxn id="9" idx="3"/>
            <a:endCxn id="1027" idx="1"/>
          </p:cNvCxnSpPr>
          <p:nvPr/>
        </p:nvCxnSpPr>
        <p:spPr>
          <a:xfrm flipV="1">
            <a:off x="2339752" y="2099768"/>
            <a:ext cx="2007156" cy="184052"/>
          </a:xfrm>
          <a:prstGeom prst="bentConnector3">
            <a:avLst/>
          </a:prstGeom>
          <a:noFill/>
          <a:ln>
            <a:solidFill>
              <a:schemeClr val="accent2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Elbow Connector 20"/>
          <p:cNvCxnSpPr>
            <a:stCxn id="16" idx="2"/>
            <a:endCxn id="1028" idx="1"/>
          </p:cNvCxnSpPr>
          <p:nvPr/>
        </p:nvCxnSpPr>
        <p:spPr>
          <a:xfrm rot="16200000" flipH="1">
            <a:off x="2207873" y="1983379"/>
            <a:ext cx="1703919" cy="2448273"/>
          </a:xfrm>
          <a:prstGeom prst="bentConnector2">
            <a:avLst/>
          </a:prstGeom>
          <a:noFill/>
          <a:ln>
            <a:solidFill>
              <a:schemeClr val="accent2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678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linked data summary</a:t>
            </a:r>
            <a:r>
              <a:t/>
            </a:r>
            <a:br/>
            <a:r>
              <a:rPr>
                <a:solidFill>
                  <a:srgbClr val="00F900"/>
                </a:solidFill>
              </a:rPr>
              <a:t>+ </a:t>
            </a:r>
            <a:r>
              <a:t>the best format </a:t>
            </a:r>
          </a:p>
          <a:p>
            <a:pPr algn="l"/>
            <a:r>
              <a:rPr>
                <a:solidFill>
                  <a:srgbClr val="FF2600"/>
                </a:solidFill>
              </a:rPr>
              <a:t>-  </a:t>
            </a:r>
            <a:r>
              <a:t>can be hard work</a:t>
            </a:r>
          </a:p>
        </p:txBody>
      </p:sp>
    </p:spTree>
    <p:extLst>
      <p:ext uri="{BB962C8B-B14F-4D97-AF65-F5344CB8AC3E}">
        <p14:creationId xmlns:p14="http://schemas.microsoft.com/office/powerpoint/2010/main" val="411167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  <a:r>
              <a:t/>
            </a:r>
            <a:br/>
            <a:endParaRPr/>
          </a:p>
        </p:txBody>
      </p:sp>
    </p:spTree>
    <p:extLst>
      <p:ext uri="{BB962C8B-B14F-4D97-AF65-F5344CB8AC3E}">
        <p14:creationId xmlns:p14="http://schemas.microsoft.com/office/powerpoint/2010/main" val="1707836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  <a:r>
              <a:t/>
            </a:r>
            <a:br/>
            <a:r>
              <a:t>graph store</a:t>
            </a:r>
          </a:p>
        </p:txBody>
      </p:sp>
    </p:spTree>
    <p:extLst>
      <p:ext uri="{BB962C8B-B14F-4D97-AF65-F5344CB8AC3E}">
        <p14:creationId xmlns:p14="http://schemas.microsoft.com/office/powerpoint/2010/main" val="37889173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</a:p>
          <a:p>
            <a:pPr algn="l"/>
            <a:r>
              <a:t>edit / transform / load</a:t>
            </a:r>
          </a:p>
        </p:txBody>
      </p:sp>
    </p:spTree>
    <p:extLst>
      <p:ext uri="{BB962C8B-B14F-4D97-AF65-F5344CB8AC3E}">
        <p14:creationId xmlns:p14="http://schemas.microsoft.com/office/powerpoint/2010/main" val="2459720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  <a:r>
              <a:t/>
            </a:r>
            <a:br/>
            <a:r>
              <a:t>integration with</a:t>
            </a:r>
          </a:p>
          <a:p>
            <a:pPr algn="l"/>
            <a:r>
              <a:t>your existing systems</a:t>
            </a:r>
          </a:p>
        </p:txBody>
      </p:sp>
    </p:spTree>
    <p:extLst>
      <p:ext uri="{BB962C8B-B14F-4D97-AF65-F5344CB8AC3E}">
        <p14:creationId xmlns:p14="http://schemas.microsoft.com/office/powerpoint/2010/main" val="3392079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</a:p>
          <a:p>
            <a:pPr algn="l"/>
            <a:r>
              <a:t>drafting - preview - approval workflow</a:t>
            </a:r>
          </a:p>
        </p:txBody>
      </p:sp>
    </p:spTree>
    <p:extLst>
      <p:ext uri="{BB962C8B-B14F-4D97-AF65-F5344CB8AC3E}">
        <p14:creationId xmlns:p14="http://schemas.microsoft.com/office/powerpoint/2010/main" val="29730281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</a:p>
          <a:p>
            <a:pPr algn="l"/>
            <a:r>
              <a:t>browse / search / combine tools</a:t>
            </a:r>
          </a:p>
        </p:txBody>
      </p:sp>
    </p:spTree>
    <p:extLst>
      <p:ext uri="{BB962C8B-B14F-4D97-AF65-F5344CB8AC3E}">
        <p14:creationId xmlns:p14="http://schemas.microsoft.com/office/powerpoint/2010/main" val="28882393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</a:p>
          <a:p>
            <a:pPr algn="l"/>
            <a:r>
              <a:t>apis / endpoint</a:t>
            </a:r>
          </a:p>
        </p:txBody>
      </p:sp>
    </p:spTree>
    <p:extLst>
      <p:ext uri="{BB962C8B-B14F-4D97-AF65-F5344CB8AC3E}">
        <p14:creationId xmlns:p14="http://schemas.microsoft.com/office/powerpoint/2010/main" val="39706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pieces of the puzzle</a:t>
            </a:r>
          </a:p>
          <a:p>
            <a:pPr algn="l"/>
            <a:r>
              <a:t>advocacy, imagination</a:t>
            </a:r>
          </a:p>
        </p:txBody>
      </p:sp>
    </p:spTree>
    <p:extLst>
      <p:ext uri="{BB962C8B-B14F-4D97-AF65-F5344CB8AC3E}">
        <p14:creationId xmlns:p14="http://schemas.microsoft.com/office/powerpoint/2010/main" val="3985921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46954"/>
            <a:ext cx="6858000" cy="4849592"/>
          </a:xfrm>
          <a:prstGeom prst="rect">
            <a:avLst/>
          </a:prstGeom>
          <a:ln w="254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21614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763688" y="196558"/>
            <a:ext cx="7140090" cy="29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/>
              <a:t> </a:t>
            </a:r>
            <a:r>
              <a:rPr lang="en-GB" dirty="0"/>
              <a:t>D</a:t>
            </a:r>
            <a:r>
              <a:rPr lang="en-GB" dirty="0" smtClean="0"/>
              <a:t>ata as infrastructure: what could it look like?</a:t>
            </a:r>
            <a:endParaRPr lang="en-GB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771800" y="489469"/>
            <a:ext cx="611536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Local Land and Development opportunities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6" y="1059581"/>
            <a:ext cx="6362415" cy="400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5994" y="2368437"/>
            <a:ext cx="2627784" cy="13849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Calibri" pitchFamily="34" charset="0"/>
              </a:rPr>
              <a:t>Built by councils forming the Greater Manchester Local Enterprise Partnership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Calibri" pitchFamily="34" charset="0"/>
              </a:rPr>
              <a:t>Provides consistent GM-wide view of various local and national sources.</a:t>
            </a:r>
            <a:endParaRPr lang="en-GB" sz="1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2313" y="4787178"/>
            <a:ext cx="3672408" cy="307777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/>
              <a:t>Source: </a:t>
            </a:r>
            <a:r>
              <a:rPr lang="en-GB" sz="1400" dirty="0" smtClean="0">
                <a:hlinkClick r:id="rId4"/>
              </a:rPr>
              <a:t>http</a:t>
            </a:r>
            <a:r>
              <a:rPr lang="en-GB" sz="1400" dirty="0">
                <a:hlinkClick r:id="rId4"/>
              </a:rPr>
              <a:t>://mappinggm.org.uk/gmodin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smtClean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905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46954"/>
            <a:ext cx="6858000" cy="4849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40368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46954"/>
            <a:ext cx="6858000" cy="4849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21209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can we do which we couldn’t otherwise?</a:t>
            </a:r>
          </a:p>
        </p:txBody>
      </p:sp>
    </p:spTree>
    <p:extLst>
      <p:ext uri="{BB962C8B-B14F-4D97-AF65-F5344CB8AC3E}">
        <p14:creationId xmlns:p14="http://schemas.microsoft.com/office/powerpoint/2010/main" val="20696688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t>apps</a:t>
            </a:r>
          </a:p>
          <a:p>
            <a:pPr algn="l">
              <a:defRPr sz="6000"/>
            </a:pPr>
            <a:r>
              <a:t>http://apps.opendatacommunities.org/</a:t>
            </a:r>
          </a:p>
        </p:txBody>
      </p:sp>
    </p:spTree>
    <p:extLst>
      <p:ext uri="{BB962C8B-B14F-4D97-AF65-F5344CB8AC3E}">
        <p14:creationId xmlns:p14="http://schemas.microsoft.com/office/powerpoint/2010/main" val="32620256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Index of Multiple Deprivation tools</a:t>
            </a:r>
          </a:p>
        </p:txBody>
      </p:sp>
    </p:spTree>
    <p:extLst>
      <p:ext uri="{BB962C8B-B14F-4D97-AF65-F5344CB8AC3E}">
        <p14:creationId xmlns:p14="http://schemas.microsoft.com/office/powerpoint/2010/main" val="25734060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d-by-geo-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614" y="0"/>
            <a:ext cx="393035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d-by-pc-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509" y="-67323"/>
            <a:ext cx="3618857" cy="37060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8994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/>
          </a:lstStyle>
          <a:p>
            <a:r>
              <a:t>IU dashboard</a:t>
            </a:r>
          </a:p>
        </p:txBody>
      </p:sp>
    </p:spTree>
    <p:extLst>
      <p:ext uri="{BB962C8B-B14F-4D97-AF65-F5344CB8AC3E}">
        <p14:creationId xmlns:p14="http://schemas.microsoft.com/office/powerpoint/2010/main" val="29471315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capture-iu-opendatacommunities-org-indicator-home-ownership-14727198889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" y="0"/>
            <a:ext cx="9101138" cy="11958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09908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capture-iu-opendatacommunities-org-indicator-home-ownership-14727198889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" y="-5076825"/>
            <a:ext cx="9101138" cy="11958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67576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1331667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1522" y="1437625"/>
            <a:ext cx="8712968" cy="224963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1" y="141481"/>
            <a:ext cx="6768753" cy="706040"/>
          </a:xfrm>
        </p:spPr>
        <p:txBody>
          <a:bodyPr/>
          <a:lstStyle/>
          <a:p>
            <a:r>
              <a:rPr lang="en-GB" dirty="0" smtClean="0"/>
              <a:t>Open Data (as infrastructure): Why it matters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61287" y="627534"/>
            <a:ext cx="727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+mj-lt"/>
                <a:ea typeface="Segoe UI" pitchFamily="34" charset="0"/>
                <a:cs typeface="Segoe UI" pitchFamily="34" charset="0"/>
              </a:rPr>
              <a:t>Open Data (as infrastructure)</a:t>
            </a:r>
            <a:endParaRPr lang="en-GB" sz="3200" dirty="0"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8" y="1872260"/>
            <a:ext cx="2304256" cy="954107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Improved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accountability</a:t>
            </a:r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 for public service delivery, with greater citizen and community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participation</a:t>
            </a:r>
            <a:endParaRPr lang="en-GB" sz="1400" b="1" dirty="0">
              <a:solidFill>
                <a:srgbClr val="FFFFFF"/>
              </a:solidFill>
              <a:latin typeface="Calibr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7" y="2375980"/>
            <a:ext cx="2271133" cy="954107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New knowledge and insights, to power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better collaborative working and decision-making</a:t>
            </a:r>
            <a:endParaRPr lang="en-GB" sz="1400" b="1" dirty="0">
              <a:solidFill>
                <a:srgbClr val="FFFFFF"/>
              </a:solidFill>
              <a:latin typeface="Calibr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3219822"/>
            <a:ext cx="1728192" cy="523220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algn="ctr"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latin typeface="Calibri" pitchFamily="34" charset="0"/>
              </a:rPr>
              <a:t> Cost savings, and cost avoidance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04349" y="3219825"/>
            <a:ext cx="1728192" cy="307777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algn="ctr"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 dirty="0">
                <a:solidFill>
                  <a:srgbClr val="FFFFFF"/>
                </a:solidFill>
                <a:latin typeface="Calibri" pitchFamily="34" charset="0"/>
              </a:rPr>
              <a:t>Improved quality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4352" y="1835920"/>
            <a:ext cx="2271133" cy="954107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More consistent and extensive evidence to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transform</a:t>
            </a:r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 service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design and commissioning</a:t>
            </a:r>
            <a:endParaRPr lang="en-GB" sz="1400" b="1" dirty="0">
              <a:solidFill>
                <a:srgbClr val="FFFFFF"/>
              </a:solidFill>
              <a:latin typeface="Calibr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2241" y="2479924"/>
            <a:ext cx="2088232" cy="738664"/>
          </a:xfrm>
          <a:prstGeom prst="rect">
            <a:avLst/>
          </a:prstGeom>
          <a:solidFill>
            <a:srgbClr val="002060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Robust and trusted data to power innovative new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tools</a:t>
            </a:r>
            <a:r>
              <a:rPr lang="en-GB" sz="1400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 and </a:t>
            </a:r>
            <a:r>
              <a:rPr lang="en-GB" sz="1400" b="1" dirty="0" smtClean="0">
                <a:solidFill>
                  <a:srgbClr val="FFFFFF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applications</a:t>
            </a:r>
            <a:endParaRPr lang="en-GB" sz="1400" b="1" dirty="0">
              <a:solidFill>
                <a:srgbClr val="FFFFFF"/>
              </a:solidFill>
              <a:latin typeface="Calibr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" y="3800865"/>
            <a:ext cx="2808313" cy="1253346"/>
          </a:xfrm>
          <a:prstGeom prst="wedgeEllipseCallout">
            <a:avLst>
              <a:gd name="adj1" fmla="val 10814"/>
              <a:gd name="adj2" fmla="val -698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Open is good.</a:t>
            </a:r>
          </a:p>
          <a:p>
            <a:pPr algn="ctr"/>
            <a:r>
              <a:rPr lang="en-GB" sz="1600" dirty="0" smtClean="0">
                <a:solidFill>
                  <a:schemeClr val="tx1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Open and inter-linked (via the data infrastructure) is better.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18744" y="1212957"/>
            <a:ext cx="864096" cy="65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=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3763353" y="3743155"/>
            <a:ext cx="2808313" cy="1368766"/>
          </a:xfrm>
          <a:prstGeom prst="wedgeEllipseCallout">
            <a:avLst>
              <a:gd name="adj1" fmla="val 27983"/>
              <a:gd name="adj2" fmla="val -599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How to make our statistics available in this infrastructure</a:t>
            </a:r>
          </a:p>
        </p:txBody>
      </p:sp>
      <p:sp>
        <p:nvSpPr>
          <p:cNvPr id="20" name="Oval Callout 19"/>
          <p:cNvSpPr/>
          <p:nvPr/>
        </p:nvSpPr>
        <p:spPr>
          <a:xfrm>
            <a:off x="6156176" y="3706254"/>
            <a:ext cx="2987825" cy="1368766"/>
          </a:xfrm>
          <a:prstGeom prst="wedgeEllipseCallout">
            <a:avLst>
              <a:gd name="adj1" fmla="val -22338"/>
              <a:gd name="adj2" fmla="val -6907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  <a:latin typeface="Calibri" pitchFamily="34" charset="0"/>
                <a:ea typeface="Segoe UI" pitchFamily="34" charset="0"/>
                <a:cs typeface="Segoe UI" pitchFamily="34" charset="0"/>
              </a:rPr>
              <a:t>How to ensure outputs remain relevant and actively used (particularly alongside new sources)</a:t>
            </a:r>
          </a:p>
        </p:txBody>
      </p:sp>
      <p:sp>
        <p:nvSpPr>
          <p:cNvPr id="21" name="Down Arrow 20"/>
          <p:cNvSpPr/>
          <p:nvPr/>
        </p:nvSpPr>
        <p:spPr>
          <a:xfrm rot="16200000">
            <a:off x="2982209" y="3849681"/>
            <a:ext cx="802685" cy="1155715"/>
          </a:xfrm>
          <a:prstGeom prst="downArrow">
            <a:avLst>
              <a:gd name="adj1" fmla="val 79393"/>
              <a:gd name="adj2" fmla="val 3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But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coming soon</a:t>
            </a:r>
          </a:p>
          <a:p>
            <a:pPr algn="l"/>
            <a:r>
              <a:t>data cart</a:t>
            </a:r>
          </a:p>
        </p:txBody>
      </p:sp>
    </p:spTree>
    <p:extLst>
      <p:ext uri="{BB962C8B-B14F-4D97-AF65-F5344CB8AC3E}">
        <p14:creationId xmlns:p14="http://schemas.microsoft.com/office/powerpoint/2010/main" val="28187175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4" y="1566864"/>
            <a:ext cx="2009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9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ctrTitle"/>
          </p:nvPr>
        </p:nvSpPr>
        <p:spPr>
          <a:xfrm>
            <a:off x="1812728" y="-89027"/>
            <a:ext cx="5518547" cy="5220153"/>
          </a:xfrm>
          <a:prstGeom prst="rect">
            <a:avLst/>
          </a:prstGeom>
        </p:spPr>
        <p:txBody>
          <a:bodyPr anchor="ctr"/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coming soon</a:t>
            </a:r>
          </a:p>
          <a:p>
            <a:pPr algn="l"/>
            <a:r>
              <a:t>cube dive</a:t>
            </a:r>
          </a:p>
        </p:txBody>
      </p:sp>
    </p:spTree>
    <p:extLst>
      <p:ext uri="{BB962C8B-B14F-4D97-AF65-F5344CB8AC3E}">
        <p14:creationId xmlns:p14="http://schemas.microsoft.com/office/powerpoint/2010/main" val="28897149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3" y="2190750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96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544052" y="196558"/>
            <a:ext cx="7439200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/>
              <a:t>OpenDataCommunities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78552" y="555526"/>
            <a:ext cx="501308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 smtClean="0">
                <a:solidFill>
                  <a:srgbClr val="FFFFFF"/>
                </a:solidFill>
                <a:latin typeface="Calibri" pitchFamily="34" charset="0"/>
              </a:rPr>
              <a:t>Future priorities, and issues</a:t>
            </a:r>
            <a:endParaRPr lang="en-GB" sz="20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96" y="1077522"/>
            <a:ext cx="3060000" cy="54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Use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9832" y="1077522"/>
            <a:ext cx="3060000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Expand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84168" y="1077522"/>
            <a:ext cx="3060000" cy="54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Link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17" y="1636510"/>
            <a:ext cx="3060000" cy="338345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Embed ODC within and across DCLG to underpin policy design, delivery and monitoring.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Involves extending range of web-based performance management and analytical tools.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Also new direct data feeds (APIs) to established tools – such as R, ArcGIS etc.</a:t>
            </a:r>
            <a:endParaRPr lang="en-GB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59832" y="1636572"/>
            <a:ext cx="3060000" cy="3383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Continue to grow and open data content in response to user-demand.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Significant new data on Energy Performance of buildings due in October.</a:t>
            </a:r>
          </a:p>
          <a:p>
            <a:endParaRPr lang="en-GB" sz="1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4168" y="1636572"/>
            <a:ext cx="3060000" cy="338345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Continue collaboration with GDS to deliver LA register.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Also, partnerships with ONS to link and integrate DCLG statistics with related 3</a:t>
            </a:r>
            <a:r>
              <a:rPr lang="en-GB" sz="1800" baseline="30000" dirty="0" smtClean="0">
                <a:solidFill>
                  <a:schemeClr val="tx1"/>
                </a:solidFill>
                <a:latin typeface="Calibri" pitchFamily="34" charset="0"/>
              </a:rPr>
              <a:t>rd</a:t>
            </a: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 party sources.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latin typeface="Calibri" pitchFamily="34" charset="0"/>
              </a:rPr>
              <a:t>Involves developing standards to enable data linking at scale, in a robust, reliable and trusted manner.</a:t>
            </a:r>
          </a:p>
          <a:p>
            <a:endParaRPr lang="en-GB" sz="18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72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4" name="Shape 241"/>
          <p:cNvSpPr txBox="1">
            <a:spLocks/>
          </p:cNvSpPr>
          <p:nvPr/>
        </p:nvSpPr>
        <p:spPr bwMode="auto">
          <a:xfrm>
            <a:off x="5508104" y="1502316"/>
            <a:ext cx="363589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GB" sz="2000" u="sng" dirty="0" smtClean="0">
                <a:hlinkClick r:id="rId3"/>
              </a:rPr>
              <a:t>ric@swirrl.com</a:t>
            </a:r>
          </a:p>
          <a:p>
            <a:pPr algn="l"/>
            <a:r>
              <a:rPr lang="en-GB" sz="2000" dirty="0" smtClean="0"/>
              <a:t>@</a:t>
            </a:r>
            <a:r>
              <a:rPr lang="en-GB" sz="2000" dirty="0" err="1" smtClean="0"/>
              <a:t>ricroberts</a:t>
            </a:r>
            <a:endParaRPr lang="en-GB" sz="2000" dirty="0" smtClean="0"/>
          </a:p>
          <a:p>
            <a:pPr algn="l"/>
            <a:r>
              <a:rPr lang="en-GB" sz="2000" u="sng" dirty="0" smtClean="0">
                <a:hlinkClick r:id="rId4"/>
              </a:rPr>
              <a:t>www.swirrl.com</a:t>
            </a:r>
            <a:endParaRPr lang="en-GB" sz="2000" u="sng" dirty="0">
              <a:hlinkClick r:id="rId4"/>
            </a:endParaRPr>
          </a:p>
        </p:txBody>
      </p:sp>
      <p:sp>
        <p:nvSpPr>
          <p:cNvPr id="5" name="Shape 241"/>
          <p:cNvSpPr txBox="1">
            <a:spLocks/>
          </p:cNvSpPr>
          <p:nvPr/>
        </p:nvSpPr>
        <p:spPr bwMode="auto">
          <a:xfrm>
            <a:off x="421605" y="1491630"/>
            <a:ext cx="458244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GB" sz="2000" u="sng" dirty="0" smtClean="0"/>
              <a:t>Sandra.tudor@communities.gsi.gov.uk</a:t>
            </a:r>
          </a:p>
          <a:p>
            <a:pPr algn="l"/>
            <a:r>
              <a:rPr lang="en-GB" sz="2000" dirty="0" smtClean="0"/>
              <a:t>www.opendatacommunities.org</a:t>
            </a:r>
          </a:p>
          <a:p>
            <a:pPr algn="l"/>
            <a:r>
              <a:rPr lang="en-GB" sz="2000" u="sng" dirty="0" smtClean="0">
                <a:hlinkClick r:id="rId4"/>
              </a:rPr>
              <a:t>www.gov.uk/dclg</a:t>
            </a:r>
            <a:endParaRPr lang="en-GB" sz="2000" u="sng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67761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3598"/>
            <a:ext cx="3989263" cy="242608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763688" y="123478"/>
            <a:ext cx="7140090" cy="29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 smtClean="0"/>
              <a:t>Progress to date: some examples</a:t>
            </a:r>
            <a:endParaRPr lang="en-GB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482446"/>
            <a:ext cx="448687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</a:rPr>
              <a:t>Local Brownfield Registers</a:t>
            </a:r>
            <a:endParaRPr lang="en-GB" sz="2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5337"/>
            <a:ext cx="3541383" cy="408089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79712" y="3435846"/>
            <a:ext cx="3576630" cy="12421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>
                <a:solidFill>
                  <a:srgbClr val="000000"/>
                </a:solidFill>
                <a:latin typeface="Calibri" pitchFamily="34" charset="0"/>
              </a:rPr>
              <a:t>Map illustrating concentration of potential new dwellings on brownfield land.   Based on local registers published by 52 Local Authorities participating in pilots. Covers 4,121 brownfield sites.</a:t>
            </a:r>
            <a:endParaRPr lang="en-GB" sz="16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6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37" y="987541"/>
            <a:ext cx="2616327" cy="2376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1" y="4686300"/>
            <a:ext cx="1897063" cy="342900"/>
          </a:xfrm>
          <a:prstGeom prst="rect">
            <a:avLst/>
          </a:prstGeom>
        </p:spPr>
        <p:txBody>
          <a:bodyPr/>
          <a:lstStyle/>
          <a:p>
            <a:fld id="{EBBAA52C-54FC-4925-ADA3-AF34D500EE2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53233" y="123478"/>
            <a:ext cx="5783263" cy="70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dirty="0"/>
              <a:t>Progress to date: some </a:t>
            </a:r>
            <a:r>
              <a:rPr lang="en-GB" dirty="0" smtClean="0"/>
              <a:t>examples</a:t>
            </a:r>
            <a:endParaRPr lang="en-GB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331937" y="489469"/>
            <a:ext cx="4748214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FFFF"/>
                </a:solidFill>
                <a:latin typeface="Calibri" pitchFamily="34" charset="0"/>
              </a:rPr>
              <a:t>Improving data-driven partnerships working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5" y="1162362"/>
            <a:ext cx="3960437" cy="378565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GB" sz="1500" dirty="0" smtClean="0">
                <a:latin typeface="Calibri" pitchFamily="34" charset="0"/>
              </a:rPr>
              <a:t>A </a:t>
            </a:r>
            <a:r>
              <a:rPr lang="en-GB" sz="1500" b="1" dirty="0">
                <a:latin typeface="Calibri" pitchFamily="34" charset="0"/>
              </a:rPr>
              <a:t>single point of access for </a:t>
            </a:r>
            <a:r>
              <a:rPr lang="en-GB" sz="1500" b="1" dirty="0" smtClean="0">
                <a:latin typeface="Calibri" pitchFamily="34" charset="0"/>
              </a:rPr>
              <a:t>LAs to submit their </a:t>
            </a:r>
            <a:r>
              <a:rPr lang="en-GB" sz="1500" dirty="0">
                <a:latin typeface="Calibri" pitchFamily="34" charset="0"/>
              </a:rPr>
              <a:t>Troubled Families </a:t>
            </a:r>
            <a:r>
              <a:rPr lang="en-GB" sz="1500" b="1" dirty="0" smtClean="0">
                <a:latin typeface="Calibri" pitchFamily="34" charset="0"/>
              </a:rPr>
              <a:t>data and information</a:t>
            </a:r>
            <a:r>
              <a:rPr lang="en-GB" sz="1500" dirty="0" smtClean="0">
                <a:latin typeface="Calibri" pitchFamily="34" charset="0"/>
              </a:rPr>
              <a:t>.</a:t>
            </a:r>
            <a:endParaRPr lang="en-GB" sz="1500" dirty="0">
              <a:latin typeface="Calibri" pitchFamily="34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1500" b="1" dirty="0" smtClean="0">
                <a:latin typeface="Calibri" pitchFamily="34" charset="0"/>
              </a:rPr>
              <a:t>Simple </a:t>
            </a:r>
            <a:r>
              <a:rPr lang="en-GB" sz="1500" b="1" dirty="0">
                <a:latin typeface="Calibri" pitchFamily="34" charset="0"/>
              </a:rPr>
              <a:t>and easy to use </a:t>
            </a:r>
            <a:r>
              <a:rPr lang="en-GB" sz="1500" b="1" dirty="0" smtClean="0">
                <a:latin typeface="Calibri" pitchFamily="34" charset="0"/>
              </a:rPr>
              <a:t>dashboards:</a:t>
            </a:r>
            <a:r>
              <a:rPr lang="en-GB" sz="1500" dirty="0">
                <a:latin typeface="Calibri" pitchFamily="34" charset="0"/>
              </a:rPr>
              <a:t> </a:t>
            </a:r>
            <a:r>
              <a:rPr lang="en-GB" sz="1500" dirty="0" smtClean="0">
                <a:latin typeface="Calibri" pitchFamily="34" charset="0"/>
              </a:rPr>
              <a:t>with robust </a:t>
            </a:r>
            <a:r>
              <a:rPr lang="en-GB" sz="1500" dirty="0">
                <a:latin typeface="Calibri" pitchFamily="34" charset="0"/>
              </a:rPr>
              <a:t>and credible </a:t>
            </a:r>
            <a:r>
              <a:rPr lang="en-GB" sz="1500" dirty="0" smtClean="0">
                <a:latin typeface="Calibri" pitchFamily="34" charset="0"/>
              </a:rPr>
              <a:t>data on participating family </a:t>
            </a:r>
            <a:r>
              <a:rPr lang="en-GB" sz="1500" b="1" dirty="0" smtClean="0">
                <a:latin typeface="Calibri" pitchFamily="34" charset="0"/>
              </a:rPr>
              <a:t>characteristics </a:t>
            </a:r>
            <a:r>
              <a:rPr lang="en-GB" sz="1500" b="1" dirty="0">
                <a:latin typeface="Calibri" pitchFamily="34" charset="0"/>
              </a:rPr>
              <a:t>and outcomes of </a:t>
            </a:r>
            <a:r>
              <a:rPr lang="en-GB" sz="1500" b="1" dirty="0" smtClean="0">
                <a:latin typeface="Calibri" pitchFamily="34" charset="0"/>
              </a:rPr>
              <a:t>families, </a:t>
            </a:r>
            <a:r>
              <a:rPr lang="en-GB" sz="1500" dirty="0" smtClean="0">
                <a:latin typeface="Calibri" pitchFamily="34" charset="0"/>
              </a:rPr>
              <a:t> plus </a:t>
            </a:r>
            <a:r>
              <a:rPr lang="en-GB" sz="1500" b="1" dirty="0" smtClean="0">
                <a:latin typeface="Calibri" pitchFamily="34" charset="0"/>
              </a:rPr>
              <a:t>local </a:t>
            </a:r>
            <a:r>
              <a:rPr lang="en-GB" sz="1500" b="1" dirty="0">
                <a:latin typeface="Calibri" pitchFamily="34" charset="0"/>
              </a:rPr>
              <a:t>cost benefit </a:t>
            </a:r>
            <a:r>
              <a:rPr lang="en-GB" sz="1500" b="1" dirty="0" smtClean="0">
                <a:latin typeface="Calibri" pitchFamily="34" charset="0"/>
              </a:rPr>
              <a:t>analyses</a:t>
            </a:r>
            <a:r>
              <a:rPr lang="en-GB" sz="1500" dirty="0" smtClean="0">
                <a:latin typeface="Calibri" pitchFamily="34" charset="0"/>
              </a:rPr>
              <a:t>. </a:t>
            </a:r>
            <a:endParaRPr lang="en-GB" sz="1500" dirty="0">
              <a:latin typeface="Calibri" pitchFamily="34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1500" dirty="0" smtClean="0">
                <a:latin typeface="Calibri" pitchFamily="34" charset="0"/>
              </a:rPr>
              <a:t>Supports </a:t>
            </a:r>
            <a:r>
              <a:rPr lang="en-GB" sz="1500" dirty="0">
                <a:latin typeface="Calibri" pitchFamily="34" charset="0"/>
              </a:rPr>
              <a:t>local service transformation ambitions by providing </a:t>
            </a:r>
            <a:r>
              <a:rPr lang="en-GB" sz="1500" b="1" dirty="0">
                <a:latin typeface="Calibri" pitchFamily="34" charset="0"/>
              </a:rPr>
              <a:t>information about </a:t>
            </a:r>
            <a:r>
              <a:rPr lang="en-GB" sz="1500" b="1" dirty="0" smtClean="0">
                <a:latin typeface="Calibri" pitchFamily="34" charset="0"/>
              </a:rPr>
              <a:t>changes in outcomes locally </a:t>
            </a:r>
            <a:r>
              <a:rPr lang="en-GB" sz="1500" dirty="0" smtClean="0">
                <a:latin typeface="Calibri" pitchFamily="34" charset="0"/>
              </a:rPr>
              <a:t>and </a:t>
            </a:r>
            <a:r>
              <a:rPr lang="en-GB" sz="1500" b="1" dirty="0">
                <a:latin typeface="Calibri" pitchFamily="34" charset="0"/>
              </a:rPr>
              <a:t>comparisons to the national average and statistical nearest </a:t>
            </a:r>
            <a:r>
              <a:rPr lang="en-GB" sz="1500" b="1" dirty="0" smtClean="0">
                <a:latin typeface="Calibri" pitchFamily="34" charset="0"/>
              </a:rPr>
              <a:t>neighbours</a:t>
            </a:r>
            <a:endParaRPr lang="en-GB" sz="1500" dirty="0">
              <a:latin typeface="Calibri" pitchFamily="34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1500" dirty="0" smtClean="0">
                <a:latin typeface="Calibri" pitchFamily="34" charset="0"/>
              </a:rPr>
              <a:t>Enables LAs to </a:t>
            </a:r>
            <a:r>
              <a:rPr lang="en-GB" sz="1500" b="1" dirty="0" smtClean="0">
                <a:latin typeface="Calibri" pitchFamily="34" charset="0"/>
              </a:rPr>
              <a:t>download key </a:t>
            </a:r>
            <a:r>
              <a:rPr lang="en-GB" sz="1500" b="1" dirty="0">
                <a:latin typeface="Calibri" pitchFamily="34" charset="0"/>
              </a:rPr>
              <a:t>data and information </a:t>
            </a:r>
            <a:r>
              <a:rPr lang="en-GB" sz="1500" dirty="0" smtClean="0">
                <a:latin typeface="Calibri" pitchFamily="34" charset="0"/>
              </a:rPr>
              <a:t>in </a:t>
            </a:r>
            <a:r>
              <a:rPr lang="en-GB" sz="1500" dirty="0">
                <a:latin typeface="Calibri" pitchFamily="34" charset="0"/>
              </a:rPr>
              <a:t>a range of accessible formats to inform local conversations with partners, management boards and others</a:t>
            </a:r>
            <a:r>
              <a:rPr lang="en-GB" sz="1500" dirty="0" smtClean="0">
                <a:latin typeface="Calibri" pitchFamily="34" charset="0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76" y="2715766"/>
            <a:ext cx="2620328" cy="2376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6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2012_DCLG_Presentation">
  <a:themeElements>
    <a:clrScheme name="2012_DCLG_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12_DCLG_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12_DCLG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2_DCLG_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2_DCLG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2_DCLG_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2_DCLG_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2_DCLG_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2_DCLG_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CLG_Powerpoint template">
  <a:themeElements>
    <a:clrScheme name="DCLG_Powerpoint template 1">
      <a:dk1>
        <a:srgbClr val="000000"/>
      </a:dk1>
      <a:lt1>
        <a:srgbClr val="B2B2B2"/>
      </a:lt1>
      <a:dk2>
        <a:srgbClr val="009999"/>
      </a:dk2>
      <a:lt2>
        <a:srgbClr val="000000"/>
      </a:lt2>
      <a:accent1>
        <a:srgbClr val="009999"/>
      </a:accent1>
      <a:accent2>
        <a:srgbClr val="CC3333"/>
      </a:accent2>
      <a:accent3>
        <a:srgbClr val="D5D5D5"/>
      </a:accent3>
      <a:accent4>
        <a:srgbClr val="000000"/>
      </a:accent4>
      <a:accent5>
        <a:srgbClr val="AACACA"/>
      </a:accent5>
      <a:accent6>
        <a:srgbClr val="B92D2D"/>
      </a:accent6>
      <a:hlink>
        <a:srgbClr val="993366"/>
      </a:hlink>
      <a:folHlink>
        <a:srgbClr val="CC6600"/>
      </a:folHlink>
    </a:clrScheme>
    <a:fontScheme name="DCLG_Powerpoin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CLG_Powerpoint template 1">
        <a:dk1>
          <a:srgbClr val="000000"/>
        </a:dk1>
        <a:lt1>
          <a:srgbClr val="B2B2B2"/>
        </a:lt1>
        <a:dk2>
          <a:srgbClr val="009999"/>
        </a:dk2>
        <a:lt2>
          <a:srgbClr val="000000"/>
        </a:lt2>
        <a:accent1>
          <a:srgbClr val="009999"/>
        </a:accent1>
        <a:accent2>
          <a:srgbClr val="CC3333"/>
        </a:accent2>
        <a:accent3>
          <a:srgbClr val="D5D5D5"/>
        </a:accent3>
        <a:accent4>
          <a:srgbClr val="000000"/>
        </a:accent4>
        <a:accent5>
          <a:srgbClr val="AACACA"/>
        </a:accent5>
        <a:accent6>
          <a:srgbClr val="B92D2D"/>
        </a:accent6>
        <a:hlink>
          <a:srgbClr val="993366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CLG_Powerpoint template">
  <a:themeElements>
    <a:clrScheme name="DCLG_Powerpoint template 1">
      <a:dk1>
        <a:srgbClr val="000000"/>
      </a:dk1>
      <a:lt1>
        <a:srgbClr val="B2B2B2"/>
      </a:lt1>
      <a:dk2>
        <a:srgbClr val="009999"/>
      </a:dk2>
      <a:lt2>
        <a:srgbClr val="000000"/>
      </a:lt2>
      <a:accent1>
        <a:srgbClr val="009999"/>
      </a:accent1>
      <a:accent2>
        <a:srgbClr val="CC3333"/>
      </a:accent2>
      <a:accent3>
        <a:srgbClr val="D5D5D5"/>
      </a:accent3>
      <a:accent4>
        <a:srgbClr val="000000"/>
      </a:accent4>
      <a:accent5>
        <a:srgbClr val="AACACA"/>
      </a:accent5>
      <a:accent6>
        <a:srgbClr val="B92D2D"/>
      </a:accent6>
      <a:hlink>
        <a:srgbClr val="993366"/>
      </a:hlink>
      <a:folHlink>
        <a:srgbClr val="CC6600"/>
      </a:folHlink>
    </a:clrScheme>
    <a:fontScheme name="DCLG_Powerpoin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CLG_Powerpoint template 1">
        <a:dk1>
          <a:srgbClr val="000000"/>
        </a:dk1>
        <a:lt1>
          <a:srgbClr val="B2B2B2"/>
        </a:lt1>
        <a:dk2>
          <a:srgbClr val="009999"/>
        </a:dk2>
        <a:lt2>
          <a:srgbClr val="000000"/>
        </a:lt2>
        <a:accent1>
          <a:srgbClr val="009999"/>
        </a:accent1>
        <a:accent2>
          <a:srgbClr val="CC3333"/>
        </a:accent2>
        <a:accent3>
          <a:srgbClr val="D5D5D5"/>
        </a:accent3>
        <a:accent4>
          <a:srgbClr val="000000"/>
        </a:accent4>
        <a:accent5>
          <a:srgbClr val="AACACA"/>
        </a:accent5>
        <a:accent6>
          <a:srgbClr val="B92D2D"/>
        </a:accent6>
        <a:hlink>
          <a:srgbClr val="993366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CLG_Powerpoint template">
  <a:themeElements>
    <a:clrScheme name="DCLG_Powerpoint template 1">
      <a:dk1>
        <a:srgbClr val="000000"/>
      </a:dk1>
      <a:lt1>
        <a:srgbClr val="B2B2B2"/>
      </a:lt1>
      <a:dk2>
        <a:srgbClr val="009999"/>
      </a:dk2>
      <a:lt2>
        <a:srgbClr val="000000"/>
      </a:lt2>
      <a:accent1>
        <a:srgbClr val="009999"/>
      </a:accent1>
      <a:accent2>
        <a:srgbClr val="CC3333"/>
      </a:accent2>
      <a:accent3>
        <a:srgbClr val="D5D5D5"/>
      </a:accent3>
      <a:accent4>
        <a:srgbClr val="000000"/>
      </a:accent4>
      <a:accent5>
        <a:srgbClr val="AACACA"/>
      </a:accent5>
      <a:accent6>
        <a:srgbClr val="B92D2D"/>
      </a:accent6>
      <a:hlink>
        <a:srgbClr val="993366"/>
      </a:hlink>
      <a:folHlink>
        <a:srgbClr val="CC6600"/>
      </a:folHlink>
    </a:clrScheme>
    <a:fontScheme name="DCLG_Powerpoin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CLG_Powerpoint template 1">
        <a:dk1>
          <a:srgbClr val="000000"/>
        </a:dk1>
        <a:lt1>
          <a:srgbClr val="B2B2B2"/>
        </a:lt1>
        <a:dk2>
          <a:srgbClr val="009999"/>
        </a:dk2>
        <a:lt2>
          <a:srgbClr val="000000"/>
        </a:lt2>
        <a:accent1>
          <a:srgbClr val="009999"/>
        </a:accent1>
        <a:accent2>
          <a:srgbClr val="CC3333"/>
        </a:accent2>
        <a:accent3>
          <a:srgbClr val="D5D5D5"/>
        </a:accent3>
        <a:accent4>
          <a:srgbClr val="000000"/>
        </a:accent4>
        <a:accent5>
          <a:srgbClr val="AACACA"/>
        </a:accent5>
        <a:accent6>
          <a:srgbClr val="B92D2D"/>
        </a:accent6>
        <a:hlink>
          <a:srgbClr val="993366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8270c081-d9f3-48ae-83c7-c2320a8ca25c"/>
</file>

<file path=customXml/itemProps1.xml><?xml version="1.0" encoding="utf-8"?>
<ds:datastoreItem xmlns:ds="http://schemas.openxmlformats.org/officeDocument/2006/customXml" ds:itemID="{F41E1F00-EB0E-48B3-83E3-9DCB2E8F5A8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DCLG_Powerpoint template</Template>
  <TotalTime>576</TotalTime>
  <Words>1733</Words>
  <Application>Microsoft Office PowerPoint</Application>
  <PresentationFormat>On-screen Show (16:9)</PresentationFormat>
  <Paragraphs>292</Paragraphs>
  <Slides>75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2012_DCLG_Presentation</vt:lpstr>
      <vt:lpstr>DCLG_Powerpoint template</vt:lpstr>
      <vt:lpstr>1_DCLG_Powerpoint template</vt:lpstr>
      <vt:lpstr>2_DCLG_Powerpoint template</vt:lpstr>
      <vt:lpstr>White</vt:lpstr>
      <vt:lpstr>GSS Conference 2016 Connect.  Collaborate.  Create</vt:lpstr>
      <vt:lpstr>PowerPoint Presentation</vt:lpstr>
      <vt:lpstr>PowerPoint Presentation</vt:lpstr>
      <vt:lpstr>Open Data: what is it?</vt:lpstr>
      <vt:lpstr>PowerPoint Presentation</vt:lpstr>
      <vt:lpstr>PowerPoint Presentation</vt:lpstr>
      <vt:lpstr>Open Data (as infrastructure): Why it matters</vt:lpstr>
      <vt:lpstr>PowerPoint Presentation</vt:lpstr>
      <vt:lpstr>PowerPoint Presentation</vt:lpstr>
      <vt:lpstr>Progress to date: some examples</vt:lpstr>
      <vt:lpstr>PowerPoint Presentation</vt:lpstr>
      <vt:lpstr>PowerPoint Presentation</vt:lpstr>
      <vt:lpstr>PowerPoint Presentation</vt:lpstr>
      <vt:lpstr>PowerPoint Presentation</vt:lpstr>
      <vt:lpstr>opendatacommunities.org</vt:lpstr>
      <vt:lpstr>PowerPoint Presentation</vt:lpstr>
      <vt:lpstr>PowerPoint Presentation</vt:lpstr>
      <vt:lpstr>who is it for?</vt:lpstr>
      <vt:lpstr>who is it for? nerds, kinda </vt:lpstr>
      <vt:lpstr>who is it for? DCLG</vt:lpstr>
      <vt:lpstr>who is it for? developers</vt:lpstr>
      <vt:lpstr>who is it for? you</vt:lpstr>
      <vt:lpstr>what is it?</vt:lpstr>
      <vt:lpstr>what is it? free, open, queryable, authoritative, definitive, permanent, citable, convenient</vt:lpstr>
      <vt:lpstr>how is it done? built with the  PublishMyData platform</vt:lpstr>
      <vt:lpstr>technology linked data</vt:lpstr>
      <vt:lpstr>triple = subject + predicate + object</vt:lpstr>
      <vt:lpstr>HM The Queen’s birthday is 21 April</vt:lpstr>
      <vt:lpstr>HM The Queen’s birthday is 21 April</vt:lpstr>
      <vt:lpstr>HM The Queen’s birthday is 21 April</vt:lpstr>
      <vt:lpstr>HM The Queen’s birthday is 21 April</vt:lpstr>
      <vt:lpstr>subject: The Queen predicate: birthday object: 21 April </vt:lpstr>
      <vt:lpstr>use URIS *Uniform Resource Indicators</vt:lpstr>
      <vt:lpstr>subject https://www.royal.uk/data/her-majesty-the-queen</vt:lpstr>
      <vt:lpstr>predicate http://xmlns.com/foaf/0.1/birthday</vt:lpstr>
      <vt:lpstr>predicate foaf:birthday</vt:lpstr>
      <vt:lpstr>object 21 April</vt:lpstr>
      <vt:lpstr>https://www.royal.uk/data/her-majesty-the-queen  foaf:birthday  21 April</vt:lpstr>
      <vt:lpstr>graph data</vt:lpstr>
      <vt:lpstr>PowerPoint Presentation</vt:lpstr>
      <vt:lpstr>PowerPoint Presentation</vt:lpstr>
      <vt:lpstr>(we couldn’t get any royalty-free photos)</vt:lpstr>
      <vt:lpstr>linked data pro &amp; con</vt:lpstr>
      <vt:lpstr>linked data pro &amp; con + self-describing</vt:lpstr>
      <vt:lpstr>linked data pro &amp; con + open, transparent + standards-based</vt:lpstr>
      <vt:lpstr>linked data pro &amp; con + machines &amp; humans</vt:lpstr>
      <vt:lpstr>linked data pro &amp; con + interoperable</vt:lpstr>
      <vt:lpstr>linked data pro &amp; con + futureproof</vt:lpstr>
      <vt:lpstr>linked data pro &amp; con - hard to publish</vt:lpstr>
      <vt:lpstr>linked data summary + the best format  -  can be hard work</vt:lpstr>
      <vt:lpstr>pieces of the puzzle </vt:lpstr>
      <vt:lpstr>pieces of the puzzle graph store</vt:lpstr>
      <vt:lpstr>pieces of the puzzle edit / transform / load</vt:lpstr>
      <vt:lpstr>pieces of the puzzle integration with your existing systems</vt:lpstr>
      <vt:lpstr>pieces of the puzzle drafting - preview - approval workflow</vt:lpstr>
      <vt:lpstr>pieces of the puzzle browse / search / combine tools</vt:lpstr>
      <vt:lpstr>pieces of the puzzle apis / endpoint</vt:lpstr>
      <vt:lpstr>pieces of the puzzle advocacy, imagination</vt:lpstr>
      <vt:lpstr>PowerPoint Presentation</vt:lpstr>
      <vt:lpstr>PowerPoint Presentation</vt:lpstr>
      <vt:lpstr>PowerPoint Presentation</vt:lpstr>
      <vt:lpstr>what can we do which we couldn’t otherwise?</vt:lpstr>
      <vt:lpstr>apps http://apps.opendatacommunities.org/</vt:lpstr>
      <vt:lpstr>Index of Multiple Deprivation tools</vt:lpstr>
      <vt:lpstr>PowerPoint Presentation</vt:lpstr>
      <vt:lpstr>IU dashboard</vt:lpstr>
      <vt:lpstr>PowerPoint Presentation</vt:lpstr>
      <vt:lpstr>PowerPoint Presentation</vt:lpstr>
      <vt:lpstr>coming soon</vt:lpstr>
      <vt:lpstr>coming soon data cart</vt:lpstr>
      <vt:lpstr>PowerPoint Presentation</vt:lpstr>
      <vt:lpstr>coming soon cube dive</vt:lpstr>
      <vt:lpstr>PowerPoint Presentation</vt:lpstr>
      <vt:lpstr>PowerPoint Presentation</vt:lpstr>
      <vt:lpstr>Thank you</vt:lpstr>
    </vt:vector>
  </TitlesOfParts>
  <Company>Department for Communities and Local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GSS Conference 2016 Using Open Data to enable…. Connect.  Collaborate.  Create</dc:title>
  <dc:creator>Steve Peters</dc:creator>
  <dc:description>Templates by Operandi Limited</dc:description>
  <cp:lastModifiedBy>Steve Peters</cp:lastModifiedBy>
  <cp:revision>58</cp:revision>
  <dcterms:created xsi:type="dcterms:W3CDTF">2016-08-23T11:02:12Z</dcterms:created>
  <dcterms:modified xsi:type="dcterms:W3CDTF">2016-09-02T15:26:59Z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7c3d9746-c7db-4b3e-8882-367f1d00c458</vt:lpwstr>
  </property>
  <property fmtid="{D5CDD505-2E9C-101B-9397-08002B2CF9AE}" pid="3" name="bjSaver">
    <vt:lpwstr>rZTz/av873zKN28tpyydJlHMK0Sqs6RE</vt:lpwstr>
  </property>
  <property fmtid="{D5CDD505-2E9C-101B-9397-08002B2CF9AE}" pid="4" name="bjDocumentSecurityLabel">
    <vt:lpwstr>No Marking</vt:lpwstr>
  </property>
</Properties>
</file>